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2" r:id="rId11"/>
    <p:sldId id="273" r:id="rId12"/>
    <p:sldId id="274" r:id="rId13"/>
    <p:sldId id="261" r:id="rId14"/>
  </p:sldIdLst>
  <p:sldSz cx="18288000" cy="10287000"/>
  <p:notesSz cx="10287000" cy="18288000"/>
  <p:embeddedFontLst>
    <p:embeddedFont>
      <p:font typeface="나눔고딕OTF" panose="020D0604000000000000" pitchFamily="34" charset="-127"/>
      <p:regular r:id="rId16"/>
      <p:bold r:id="rId17"/>
    </p:embeddedFont>
    <p:embeddedFont>
      <p:font typeface="나눔스퀘어OTF Bold" panose="020B0600000101010101" pitchFamily="34" charset="-127"/>
      <p:bold r:id="rId18"/>
    </p:embeddedFont>
    <p:embeddedFont>
      <p:font typeface="나눔스퀘어OTF ExtraBold" panose="020B0600000101010101" pitchFamily="34" charset="-127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149"/>
    <a:srgbClr val="C6EB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39" d="100"/>
          <a:sy n="39" d="100"/>
        </p:scale>
        <p:origin x="94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DEA46B-0ABC-4B1F-ABFB-49F2B508C085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30110-6DC6-4D5C-B789-DE3310BFE9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961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30110-6DC6-4D5C-B789-DE3310BFE9A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803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30110-6DC6-4D5C-B789-DE3310BFE9A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811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30110-6DC6-4D5C-B789-DE3310BFE9A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3132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30110-6DC6-4D5C-B789-DE3310BFE9A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11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30110-6DC6-4D5C-B789-DE3310BFE9A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0593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30110-6DC6-4D5C-B789-DE3310BFE9A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359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30110-6DC6-4D5C-B789-DE3310BFE9A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426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30110-6DC6-4D5C-B789-DE3310BFE9A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19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30110-6DC6-4D5C-B789-DE3310BFE9A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9285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30110-6DC6-4D5C-B789-DE3310BFE9A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1059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7.png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emf"/><Relationship Id="rId5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3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7.png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7.png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emf"/><Relationship Id="rId5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7.png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emf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7.png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emf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image" Target="../media/image7.png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emf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7.png"/><Relationship Id="rId7" Type="http://schemas.openxmlformats.org/officeDocument/2006/relationships/image" Target="../media/image2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emf"/><Relationship Id="rId5" Type="http://schemas.openxmlformats.org/officeDocument/2006/relationships/image" Target="../media/image8.png"/><Relationship Id="rId10" Type="http://schemas.openxmlformats.org/officeDocument/2006/relationships/image" Target="../media/image30.emf"/><Relationship Id="rId4" Type="http://schemas.openxmlformats.org/officeDocument/2006/relationships/image" Target="../media/image3.png"/><Relationship Id="rId9" Type="http://schemas.openxmlformats.org/officeDocument/2006/relationships/image" Target="../media/image2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emf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142857" y="1547619"/>
            <a:ext cx="12000000" cy="7247619"/>
            <a:chOff x="3142857" y="1547619"/>
            <a:chExt cx="12000000" cy="724761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2857" y="1547619"/>
              <a:ext cx="12000000" cy="724761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832304" y="6887129"/>
            <a:ext cx="8621106" cy="14286"/>
            <a:chOff x="4832304" y="6887129"/>
            <a:chExt cx="862110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32304" y="6887129"/>
              <a:ext cx="8621106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469457" y="831637"/>
            <a:ext cx="5346801" cy="741376"/>
            <a:chOff x="6469457" y="831637"/>
            <a:chExt cx="5346801" cy="74137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831637"/>
              <a:ext cx="5346801" cy="74137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43528" y="2199607"/>
            <a:ext cx="2317106" cy="7302339"/>
            <a:chOff x="1543528" y="2199607"/>
            <a:chExt cx="2317106" cy="730233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43528" y="2199607"/>
              <a:ext cx="2317106" cy="730233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4308683" y="2114889"/>
            <a:ext cx="2570732" cy="7463227"/>
            <a:chOff x="14308683" y="2114889"/>
            <a:chExt cx="2570732" cy="746322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308683" y="2114889"/>
              <a:ext cx="2570732" cy="746322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8098020" y="2344641"/>
            <a:ext cx="2089675" cy="1357727"/>
            <a:chOff x="8098020" y="2344641"/>
            <a:chExt cx="2089675" cy="1357727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098020" y="2344641"/>
              <a:ext cx="2089675" cy="1357727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5992126" y="1022056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b="0" i="0" u="none" strike="noStrike" baseline="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프로그래머스</a:t>
            </a:r>
            <a:r>
              <a:rPr lang="ko-KR" altLang="en-US" sz="1800" b="0" i="0" u="none" strike="noStrike" baseline="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1800" b="0" i="0" u="none" strike="noStrike" baseline="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2nd project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142857" y="4296852"/>
            <a:ext cx="12000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Agent </a:t>
            </a:r>
            <a:r>
              <a:rPr lang="ko-KR" altLang="en-US" sz="3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성과 분석을 통한 </a:t>
            </a:r>
            <a:endParaRPr lang="en-US" altLang="ko-KR" sz="3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algn="ctr"/>
            <a:r>
              <a:rPr lang="ko-KR" altLang="en-US" sz="3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고객 만족도</a:t>
            </a:r>
            <a:r>
              <a:rPr lang="en-US" altLang="ko-KR" sz="3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ko-KR" altLang="en-US" sz="3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점수 향상 전략</a:t>
            </a:r>
            <a:endParaRPr lang="en-US" sz="3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933627" y="7487759"/>
            <a:ext cx="1241846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dirty="0" err="1">
                <a:solidFill>
                  <a:srgbClr val="01014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안세진</a:t>
            </a:r>
            <a:r>
              <a:rPr lang="en-US" altLang="ko-KR" sz="2000" dirty="0">
                <a:solidFill>
                  <a:srgbClr val="01014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>
                <a:solidFill>
                  <a:srgbClr val="01014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강유정</a:t>
            </a:r>
            <a:r>
              <a:rPr lang="en-US" altLang="ko-KR" sz="2000" dirty="0">
                <a:solidFill>
                  <a:srgbClr val="01014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 err="1">
                <a:solidFill>
                  <a:srgbClr val="01014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고범석</a:t>
            </a:r>
            <a:r>
              <a:rPr lang="en-US" altLang="ko-KR" sz="2000" dirty="0">
                <a:solidFill>
                  <a:srgbClr val="01014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 err="1">
                <a:solidFill>
                  <a:srgbClr val="01014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방지희</a:t>
            </a:r>
            <a:r>
              <a:rPr lang="ko-KR" altLang="en-US" sz="2000" dirty="0">
                <a:solidFill>
                  <a:srgbClr val="01014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endParaRPr lang="en-US" sz="24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조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6670" y="1215714"/>
            <a:ext cx="17028571" cy="840952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469457" y="463498"/>
            <a:ext cx="5346801" cy="741376"/>
            <a:chOff x="6469457" y="463498"/>
            <a:chExt cx="5346801" cy="74137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463498"/>
              <a:ext cx="5346801" cy="74137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5992126" y="653917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만족도가 낮은 </a:t>
            </a:r>
            <a:r>
              <a:rPr lang="ko-KR" altLang="en-US" dirty="0" err="1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서브카테고리</a:t>
            </a:r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분석</a:t>
            </a:r>
            <a:endParaRPr 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조 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566479" y="447743"/>
            <a:ext cx="488332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dirty="0"/>
              <a:t>9</a:t>
            </a:r>
          </a:p>
        </p:txBody>
      </p:sp>
      <p:grpSp>
        <p:nvGrpSpPr>
          <p:cNvPr id="2" name="그룹 1004">
            <a:extLst>
              <a:ext uri="{FF2B5EF4-FFF2-40B4-BE49-F238E27FC236}">
                <a16:creationId xmlns:a16="http://schemas.microsoft.com/office/drawing/2014/main" id="{665F116F-DEDC-7868-9225-03BA85ED26BA}"/>
              </a:ext>
            </a:extLst>
          </p:cNvPr>
          <p:cNvGrpSpPr/>
          <p:nvPr/>
        </p:nvGrpSpPr>
        <p:grpSpPr>
          <a:xfrm rot="16200000" flipV="1">
            <a:off x="5749768" y="5367524"/>
            <a:ext cx="6862376" cy="76200"/>
            <a:chOff x="2123607" y="6083347"/>
            <a:chExt cx="14038501" cy="14286"/>
          </a:xfrm>
        </p:grpSpPr>
        <p:pic>
          <p:nvPicPr>
            <p:cNvPr id="4" name="Object 11">
              <a:extLst>
                <a:ext uri="{FF2B5EF4-FFF2-40B4-BE49-F238E27FC236}">
                  <a16:creationId xmlns:a16="http://schemas.microsoft.com/office/drawing/2014/main" id="{3F6E7BCB-F182-33F4-0DF5-FD813C387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23607" y="6083347"/>
              <a:ext cx="14038501" cy="14286"/>
            </a:xfrm>
            <a:prstGeom prst="rect">
              <a:avLst/>
            </a:prstGeom>
          </p:spPr>
        </p:pic>
      </p:grpSp>
      <p:sp>
        <p:nvSpPr>
          <p:cNvPr id="15" name="Object 21">
            <a:extLst>
              <a:ext uri="{FF2B5EF4-FFF2-40B4-BE49-F238E27FC236}">
                <a16:creationId xmlns:a16="http://schemas.microsoft.com/office/drawing/2014/main" id="{26613B9F-F7AA-43BE-EE85-2511F0E460AE}"/>
              </a:ext>
            </a:extLst>
          </p:cNvPr>
          <p:cNvSpPr txBox="1"/>
          <p:nvPr/>
        </p:nvSpPr>
        <p:spPr>
          <a:xfrm>
            <a:off x="617372" y="4381500"/>
            <a:ext cx="85142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카테고리 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Order Related 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서브 카테고리별 평균 고객 만족도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9" name="Object 21">
            <a:extLst>
              <a:ext uri="{FF2B5EF4-FFF2-40B4-BE49-F238E27FC236}">
                <a16:creationId xmlns:a16="http://schemas.microsoft.com/office/drawing/2014/main" id="{EED233F1-5990-96F0-920C-31B3BDE39250}"/>
              </a:ext>
            </a:extLst>
          </p:cNvPr>
          <p:cNvSpPr txBox="1"/>
          <p:nvPr/>
        </p:nvSpPr>
        <p:spPr>
          <a:xfrm>
            <a:off x="764288" y="8307169"/>
            <a:ext cx="843808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Seller Cancelled Order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서브 카테고리에서 낮은 고객 만족도 평균값을 가지고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</a:p>
          <a:p>
            <a:pPr algn="ctr"/>
            <a:r>
              <a:rPr 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점 비율이 상당히 높은 것을 파악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342EB72-70DC-00E1-837D-CBF9CFBAA8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57400" y="1615427"/>
            <a:ext cx="5376928" cy="266139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5E75409-4EAF-4B0F-5599-A124C23181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5003" y="4733890"/>
            <a:ext cx="5181722" cy="3081871"/>
          </a:xfrm>
          <a:prstGeom prst="rect">
            <a:avLst/>
          </a:prstGeom>
        </p:spPr>
      </p:pic>
      <p:sp>
        <p:nvSpPr>
          <p:cNvPr id="13" name="Object 21">
            <a:extLst>
              <a:ext uri="{FF2B5EF4-FFF2-40B4-BE49-F238E27FC236}">
                <a16:creationId xmlns:a16="http://schemas.microsoft.com/office/drawing/2014/main" id="{625E2414-8257-396A-D170-31AC38D8C27B}"/>
              </a:ext>
            </a:extLst>
          </p:cNvPr>
          <p:cNvSpPr txBox="1"/>
          <p:nvPr/>
        </p:nvSpPr>
        <p:spPr>
          <a:xfrm>
            <a:off x="533400" y="7852946"/>
            <a:ext cx="85142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카테고리 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Order Related 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서브 카테고리별 고객 만족도 비율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D28ACD4-061E-BAA3-097A-D042005478F7}"/>
              </a:ext>
            </a:extLst>
          </p:cNvPr>
          <p:cNvSpPr/>
          <p:nvPr/>
        </p:nvSpPr>
        <p:spPr>
          <a:xfrm>
            <a:off x="6879525" y="1752690"/>
            <a:ext cx="457200" cy="2095410"/>
          </a:xfrm>
          <a:prstGeom prst="rect">
            <a:avLst/>
          </a:prstGeom>
          <a:noFill/>
          <a:ln>
            <a:solidFill>
              <a:srgbClr val="0101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7B13AFE-A638-D965-83BC-31101C91B669}"/>
              </a:ext>
            </a:extLst>
          </p:cNvPr>
          <p:cNvSpPr/>
          <p:nvPr/>
        </p:nvSpPr>
        <p:spPr>
          <a:xfrm>
            <a:off x="5715000" y="4871175"/>
            <a:ext cx="457200" cy="2482125"/>
          </a:xfrm>
          <a:prstGeom prst="rect">
            <a:avLst/>
          </a:prstGeom>
          <a:noFill/>
          <a:ln>
            <a:solidFill>
              <a:srgbClr val="0101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Object 21">
            <a:extLst>
              <a:ext uri="{FF2B5EF4-FFF2-40B4-BE49-F238E27FC236}">
                <a16:creationId xmlns:a16="http://schemas.microsoft.com/office/drawing/2014/main" id="{5755384E-8319-9250-FD3A-7FADC8A4E981}"/>
              </a:ext>
            </a:extLst>
          </p:cNvPr>
          <p:cNvSpPr txBox="1"/>
          <p:nvPr/>
        </p:nvSpPr>
        <p:spPr>
          <a:xfrm>
            <a:off x="9325113" y="7852946"/>
            <a:ext cx="85142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카테고리 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Product Queries 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서브 카테고리별 고객 만족도 비율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64CDE508-5397-47EC-D8A5-B635455E2C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13720" y="1698007"/>
            <a:ext cx="5632288" cy="2787794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888E28EB-BAE8-D2B7-8927-E686E1FBE4D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74230" y="4952991"/>
            <a:ext cx="4879211" cy="2901950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A7E7A580-2AEF-9946-9CCE-046D917E24F7}"/>
              </a:ext>
            </a:extLst>
          </p:cNvPr>
          <p:cNvSpPr/>
          <p:nvPr/>
        </p:nvSpPr>
        <p:spPr>
          <a:xfrm>
            <a:off x="15179315" y="1844030"/>
            <a:ext cx="1051285" cy="2316051"/>
          </a:xfrm>
          <a:prstGeom prst="rect">
            <a:avLst/>
          </a:prstGeom>
          <a:noFill/>
          <a:ln>
            <a:solidFill>
              <a:srgbClr val="0101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DB09809-8C90-0D6B-D196-9D9ADDA7E7FD}"/>
              </a:ext>
            </a:extLst>
          </p:cNvPr>
          <p:cNvSpPr/>
          <p:nvPr/>
        </p:nvSpPr>
        <p:spPr>
          <a:xfrm>
            <a:off x="14550769" y="5069705"/>
            <a:ext cx="841631" cy="2433847"/>
          </a:xfrm>
          <a:prstGeom prst="rect">
            <a:avLst/>
          </a:prstGeom>
          <a:noFill/>
          <a:ln>
            <a:solidFill>
              <a:srgbClr val="0101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Object 21">
            <a:extLst>
              <a:ext uri="{FF2B5EF4-FFF2-40B4-BE49-F238E27FC236}">
                <a16:creationId xmlns:a16="http://schemas.microsoft.com/office/drawing/2014/main" id="{87781DA4-8BB9-B504-714A-358A3B0ABF20}"/>
              </a:ext>
            </a:extLst>
          </p:cNvPr>
          <p:cNvSpPr txBox="1"/>
          <p:nvPr/>
        </p:nvSpPr>
        <p:spPr>
          <a:xfrm>
            <a:off x="9316514" y="8307169"/>
            <a:ext cx="843808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Warranty related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서브 카테고리에서 낮은 고객 만족도 평균값을 가지고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</a:p>
          <a:p>
            <a:pPr algn="ctr"/>
            <a:r>
              <a:rPr 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점 비율이 상당히 높은 것을 파악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18" name="Object 21">
            <a:extLst>
              <a:ext uri="{FF2B5EF4-FFF2-40B4-BE49-F238E27FC236}">
                <a16:creationId xmlns:a16="http://schemas.microsoft.com/office/drawing/2014/main" id="{6CDF2C9C-2091-BCC5-9DB1-896EECE282FE}"/>
              </a:ext>
            </a:extLst>
          </p:cNvPr>
          <p:cNvSpPr txBox="1"/>
          <p:nvPr/>
        </p:nvSpPr>
        <p:spPr>
          <a:xfrm>
            <a:off x="9456694" y="4423946"/>
            <a:ext cx="85142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카테고리 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Product Queries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의 서브 카테고리별 평균 고객 만족도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4022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6670" y="1215714"/>
            <a:ext cx="17028571" cy="840952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469457" y="463498"/>
            <a:ext cx="5346801" cy="741376"/>
            <a:chOff x="6469457" y="463498"/>
            <a:chExt cx="5346801" cy="74137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463498"/>
              <a:ext cx="5346801" cy="74137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5992126" y="653917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만족도가 낮은 </a:t>
            </a:r>
            <a:r>
              <a:rPr lang="ko-KR" altLang="en-US" dirty="0" err="1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서브카테고리</a:t>
            </a:r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분석</a:t>
            </a:r>
            <a:endParaRPr 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조 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566479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rgbClr val="010149"/>
                </a:solidFill>
                <a:latin typeface="Atomy Medium" pitchFamily="34" charset="0"/>
              </a:rPr>
              <a:t>10</a:t>
            </a:r>
            <a:endParaRPr lang="en-US" dirty="0"/>
          </a:p>
        </p:txBody>
      </p:sp>
      <p:sp>
        <p:nvSpPr>
          <p:cNvPr id="15" name="Object 21">
            <a:extLst>
              <a:ext uri="{FF2B5EF4-FFF2-40B4-BE49-F238E27FC236}">
                <a16:creationId xmlns:a16="http://schemas.microsoft.com/office/drawing/2014/main" id="{26613B9F-F7AA-43BE-EE85-2511F0E460AE}"/>
              </a:ext>
            </a:extLst>
          </p:cNvPr>
          <p:cNvSpPr txBox="1"/>
          <p:nvPr/>
        </p:nvSpPr>
        <p:spPr>
          <a:xfrm>
            <a:off x="4913680" y="4332141"/>
            <a:ext cx="85142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카테고리 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Cancellation 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서브 카테고리별 평균 고객 만족도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9" name="Object 21">
            <a:extLst>
              <a:ext uri="{FF2B5EF4-FFF2-40B4-BE49-F238E27FC236}">
                <a16:creationId xmlns:a16="http://schemas.microsoft.com/office/drawing/2014/main" id="{EED233F1-5990-96F0-920C-31B3BDE39250}"/>
              </a:ext>
            </a:extLst>
          </p:cNvPr>
          <p:cNvSpPr txBox="1"/>
          <p:nvPr/>
        </p:nvSpPr>
        <p:spPr>
          <a:xfrm>
            <a:off x="5060596" y="8230969"/>
            <a:ext cx="843808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Not Needed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서브 카테고리에서 낮은 고객 만족도 평균값을 가지고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</a:p>
          <a:p>
            <a:pPr algn="ctr"/>
            <a:r>
              <a:rPr 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점 비율이 상당히 높은 것을 파악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13" name="Object 21">
            <a:extLst>
              <a:ext uri="{FF2B5EF4-FFF2-40B4-BE49-F238E27FC236}">
                <a16:creationId xmlns:a16="http://schemas.microsoft.com/office/drawing/2014/main" id="{625E2414-8257-396A-D170-31AC38D8C27B}"/>
              </a:ext>
            </a:extLst>
          </p:cNvPr>
          <p:cNvSpPr txBox="1"/>
          <p:nvPr/>
        </p:nvSpPr>
        <p:spPr>
          <a:xfrm>
            <a:off x="4829708" y="7786673"/>
            <a:ext cx="851428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카테고리 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Cancellation 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서브 카테고리별 고객 만족도 비율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1FBC222-0458-47AB-42BE-3EA031BD22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9457" y="1452666"/>
            <a:ext cx="5480317" cy="271257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73ACFFE-8E47-3782-1925-562D545CBF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4424" y="4768922"/>
            <a:ext cx="4900076" cy="291436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462D02C-184F-0468-BC95-A9817631BB06}"/>
              </a:ext>
            </a:extLst>
          </p:cNvPr>
          <p:cNvSpPr/>
          <p:nvPr/>
        </p:nvSpPr>
        <p:spPr>
          <a:xfrm>
            <a:off x="9753600" y="1609055"/>
            <a:ext cx="1600200" cy="2433847"/>
          </a:xfrm>
          <a:prstGeom prst="rect">
            <a:avLst/>
          </a:prstGeom>
          <a:noFill/>
          <a:ln>
            <a:solidFill>
              <a:srgbClr val="0101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2FF6E21-F261-04BA-9383-D341F545F2C2}"/>
              </a:ext>
            </a:extLst>
          </p:cNvPr>
          <p:cNvSpPr/>
          <p:nvPr/>
        </p:nvSpPr>
        <p:spPr>
          <a:xfrm>
            <a:off x="9614097" y="4898250"/>
            <a:ext cx="1130104" cy="2785032"/>
          </a:xfrm>
          <a:prstGeom prst="rect">
            <a:avLst/>
          </a:prstGeom>
          <a:noFill/>
          <a:ln>
            <a:solidFill>
              <a:srgbClr val="0101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8607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6670" y="1215714"/>
            <a:ext cx="17028571" cy="840952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469457" y="463498"/>
            <a:ext cx="5346801" cy="741376"/>
            <a:chOff x="6469457" y="463498"/>
            <a:chExt cx="5346801" cy="74137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463498"/>
              <a:ext cx="5346801" cy="74137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5992126" y="653917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전략</a:t>
            </a:r>
            <a:r>
              <a:rPr lang="en-US" altLang="ko-KR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제안</a:t>
            </a:r>
            <a:endParaRPr 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조 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566479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rgbClr val="010149"/>
                </a:solidFill>
                <a:latin typeface="Atomy Medium" pitchFamily="34" charset="0"/>
              </a:rPr>
              <a:t>11</a:t>
            </a:r>
            <a:endParaRPr lang="en-US" dirty="0"/>
          </a:p>
        </p:txBody>
      </p:sp>
      <p:sp>
        <p:nvSpPr>
          <p:cNvPr id="29" name="Object 21">
            <a:extLst>
              <a:ext uri="{FF2B5EF4-FFF2-40B4-BE49-F238E27FC236}">
                <a16:creationId xmlns:a16="http://schemas.microsoft.com/office/drawing/2014/main" id="{EED233F1-5990-96F0-920C-31B3BDE39250}"/>
              </a:ext>
            </a:extLst>
          </p:cNvPr>
          <p:cNvSpPr txBox="1"/>
          <p:nvPr/>
        </p:nvSpPr>
        <p:spPr>
          <a:xfrm>
            <a:off x="666670" y="2045790"/>
            <a:ext cx="1702857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61~90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일 동안 근무한 에이전트들의 고객 만족도가 높게 나타난 점을 고려하여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</a:t>
            </a:r>
          </a:p>
          <a:p>
            <a:pPr algn="ctr"/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이 기간 동안 에이전트들이 받는 훈련 및 지원 프로그램을 강화한다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.</a:t>
            </a:r>
            <a:endParaRPr lang="en-US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13" name="Object 21">
            <a:extLst>
              <a:ext uri="{FF2B5EF4-FFF2-40B4-BE49-F238E27FC236}">
                <a16:creationId xmlns:a16="http://schemas.microsoft.com/office/drawing/2014/main" id="{625E2414-8257-396A-D170-31AC38D8C27B}"/>
              </a:ext>
            </a:extLst>
          </p:cNvPr>
          <p:cNvSpPr txBox="1"/>
          <p:nvPr/>
        </p:nvSpPr>
        <p:spPr>
          <a:xfrm>
            <a:off x="762000" y="1632673"/>
            <a:ext cx="1674177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근무 기간별 전략</a:t>
            </a:r>
            <a:r>
              <a:rPr lang="en-US" altLang="ko-KR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r>
              <a:rPr lang="ko-KR" altLang="en-US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en-US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5" name="Object 21">
            <a:extLst>
              <a:ext uri="{FF2B5EF4-FFF2-40B4-BE49-F238E27FC236}">
                <a16:creationId xmlns:a16="http://schemas.microsoft.com/office/drawing/2014/main" id="{DD5C9FA7-5D92-7CC1-ADCE-AD6756A394F1}"/>
              </a:ext>
            </a:extLst>
          </p:cNvPr>
          <p:cNvSpPr txBox="1"/>
          <p:nvPr/>
        </p:nvSpPr>
        <p:spPr>
          <a:xfrm>
            <a:off x="666670" y="3292614"/>
            <a:ext cx="1695466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Inbound 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채널에서 높은 고객 만족도가 나타난 점을 고려하여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</a:t>
            </a:r>
          </a:p>
          <a:p>
            <a:pPr algn="ctr"/>
            <a:r>
              <a:rPr 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Inbound 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채널에 대한 서비스 품질을 지속적으로 모니터링하고 향상시킨다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.</a:t>
            </a:r>
            <a:endParaRPr lang="en-US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7" name="Object 21">
            <a:extLst>
              <a:ext uri="{FF2B5EF4-FFF2-40B4-BE49-F238E27FC236}">
                <a16:creationId xmlns:a16="http://schemas.microsoft.com/office/drawing/2014/main" id="{1365A8F7-0BC0-EF16-2D38-272D0272E362}"/>
              </a:ext>
            </a:extLst>
          </p:cNvPr>
          <p:cNvSpPr txBox="1"/>
          <p:nvPr/>
        </p:nvSpPr>
        <p:spPr>
          <a:xfrm>
            <a:off x="666670" y="2945368"/>
            <a:ext cx="1695466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dirty="0" err="1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채널별</a:t>
            </a:r>
            <a:r>
              <a:rPr lang="ko-KR" altLang="en-US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서비스 관리 전략</a:t>
            </a:r>
            <a:r>
              <a:rPr lang="en-US" altLang="ko-KR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r>
              <a:rPr lang="ko-KR" altLang="en-US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en-US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6" name="Object 21">
            <a:extLst>
              <a:ext uri="{FF2B5EF4-FFF2-40B4-BE49-F238E27FC236}">
                <a16:creationId xmlns:a16="http://schemas.microsoft.com/office/drawing/2014/main" id="{E97D9724-56FA-06F5-C2A7-80D813AA8996}"/>
              </a:ext>
            </a:extLst>
          </p:cNvPr>
          <p:cNvSpPr txBox="1"/>
          <p:nvPr/>
        </p:nvSpPr>
        <p:spPr>
          <a:xfrm>
            <a:off x="666668" y="4652308"/>
            <a:ext cx="16954662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Order </a:t>
            </a:r>
            <a:r>
              <a:rPr lang="en-US" sz="2000" dirty="0" err="1">
                <a:latin typeface="나눔고딕OTF" panose="020D0604000000000000" pitchFamily="34" charset="-127"/>
                <a:ea typeface="나눔고딕OTF" panose="020D0604000000000000" pitchFamily="34" charset="-127"/>
              </a:rPr>
              <a:t>Realted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의 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Seller Cancelled Order 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서브 카테고리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</a:t>
            </a:r>
          </a:p>
          <a:p>
            <a:pPr algn="ctr"/>
            <a:r>
              <a:rPr 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Product Queries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의 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Warranty Related 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서브 카테고리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</a:t>
            </a:r>
          </a:p>
          <a:p>
            <a:pPr algn="ctr"/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Cancellation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에서의 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Not needed 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서브 카테고리에서 </a:t>
            </a:r>
            <a:endParaRPr lang="en-US" altLang="ko-KR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낮은 만족도 점수를 기록한 점을 고려하여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</a:p>
          <a:p>
            <a:pPr algn="ctr"/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해당 문의에서 낮은 만족도가 나온 이유를 파악하고 이를 개선한다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.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 </a:t>
            </a:r>
            <a:endParaRPr lang="en-US" altLang="ko-KR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endParaRPr lang="en-US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17" name="Object 21">
            <a:extLst>
              <a:ext uri="{FF2B5EF4-FFF2-40B4-BE49-F238E27FC236}">
                <a16:creationId xmlns:a16="http://schemas.microsoft.com/office/drawing/2014/main" id="{46592038-4597-9E72-BCF3-EADF782A6616}"/>
              </a:ext>
            </a:extLst>
          </p:cNvPr>
          <p:cNvSpPr txBox="1"/>
          <p:nvPr/>
        </p:nvSpPr>
        <p:spPr>
          <a:xfrm>
            <a:off x="666668" y="4229100"/>
            <a:ext cx="1702857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카테고리 및 </a:t>
            </a:r>
            <a:r>
              <a:rPr lang="ko-KR" altLang="en-US" dirty="0" err="1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서브카테고리별</a:t>
            </a:r>
            <a:r>
              <a:rPr lang="ko-KR" altLang="en-US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개선 </a:t>
            </a:r>
            <a:r>
              <a:rPr lang="en-US" altLang="ko-KR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r>
              <a:rPr lang="ko-KR" altLang="en-US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en-US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8" name="Object 21">
            <a:extLst>
              <a:ext uri="{FF2B5EF4-FFF2-40B4-BE49-F238E27FC236}">
                <a16:creationId xmlns:a16="http://schemas.microsoft.com/office/drawing/2014/main" id="{AA46DF4F-DECD-66BD-2311-E0CBAF5FC2B9}"/>
              </a:ext>
            </a:extLst>
          </p:cNvPr>
          <p:cNvSpPr txBox="1"/>
          <p:nvPr/>
        </p:nvSpPr>
        <p:spPr>
          <a:xfrm>
            <a:off x="704769" y="6797814"/>
            <a:ext cx="1702857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높은 가격대에서 낮은 고객 만족도가 나타난 것에 주목하여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</a:t>
            </a:r>
          </a:p>
          <a:p>
            <a:pPr algn="ctr"/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고가 상품 구매 고객의 기대를 충족시킬 수 있도록 서비스 전략을 </a:t>
            </a:r>
            <a:r>
              <a:rPr lang="ko-KR" altLang="en-US" sz="2000" dirty="0" err="1">
                <a:latin typeface="나눔고딕OTF" panose="020D0604000000000000" pitchFamily="34" charset="-127"/>
                <a:ea typeface="나눔고딕OTF" panose="020D0604000000000000" pitchFamily="34" charset="-127"/>
              </a:rPr>
              <a:t>맞춤화한다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.</a:t>
            </a:r>
            <a:endParaRPr lang="en-US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20" name="Object 21">
            <a:extLst>
              <a:ext uri="{FF2B5EF4-FFF2-40B4-BE49-F238E27FC236}">
                <a16:creationId xmlns:a16="http://schemas.microsoft.com/office/drawing/2014/main" id="{BC0C70CB-2439-9D40-E213-46EB8465C3E6}"/>
              </a:ext>
            </a:extLst>
          </p:cNvPr>
          <p:cNvSpPr txBox="1"/>
          <p:nvPr/>
        </p:nvSpPr>
        <p:spPr>
          <a:xfrm>
            <a:off x="628572" y="6415564"/>
            <a:ext cx="1702857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가격대별 전략</a:t>
            </a:r>
            <a:r>
              <a:rPr lang="en-US" altLang="ko-KR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r>
              <a:rPr lang="ko-KR" altLang="en-US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 </a:t>
            </a:r>
            <a:endParaRPr lang="en-US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1" name="Object 21">
            <a:extLst>
              <a:ext uri="{FF2B5EF4-FFF2-40B4-BE49-F238E27FC236}">
                <a16:creationId xmlns:a16="http://schemas.microsoft.com/office/drawing/2014/main" id="{1BFE4EF3-0F83-898D-6258-B5BC2978DE03}"/>
              </a:ext>
            </a:extLst>
          </p:cNvPr>
          <p:cNvSpPr txBox="1"/>
          <p:nvPr/>
        </p:nvSpPr>
        <p:spPr>
          <a:xfrm>
            <a:off x="704768" y="8245614"/>
            <a:ext cx="1695237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고객의 문의에 대한 응답 시간을 단축시키는 것이 고객 만족도 점수 향상에 중요하므로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</a:p>
          <a:p>
            <a:pPr algn="ctr"/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프로세스 효율성을 개선하고 기술적 지원을 강화하여 응답 시간을 단축한다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. </a:t>
            </a:r>
            <a:endParaRPr lang="en-US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22" name="Object 21">
            <a:extLst>
              <a:ext uri="{FF2B5EF4-FFF2-40B4-BE49-F238E27FC236}">
                <a16:creationId xmlns:a16="http://schemas.microsoft.com/office/drawing/2014/main" id="{0AE5DF29-DA29-239D-B411-991D9E95D8DD}"/>
              </a:ext>
            </a:extLst>
          </p:cNvPr>
          <p:cNvSpPr txBox="1"/>
          <p:nvPr/>
        </p:nvSpPr>
        <p:spPr>
          <a:xfrm>
            <a:off x="704769" y="7822168"/>
            <a:ext cx="1695237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응답 시간 단축</a:t>
            </a:r>
            <a:r>
              <a:rPr lang="en-US" altLang="ko-KR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r>
              <a:rPr lang="ko-KR" altLang="en-US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endParaRPr lang="en-US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4760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144000" y="1573013"/>
            <a:ext cx="12000000" cy="7247619"/>
            <a:chOff x="3142857" y="1547619"/>
            <a:chExt cx="12000000" cy="724761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2857" y="1547619"/>
              <a:ext cx="12000000" cy="724761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832304" y="6887129"/>
            <a:ext cx="8621106" cy="14286"/>
            <a:chOff x="4832304" y="6887129"/>
            <a:chExt cx="862110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32304" y="6887129"/>
              <a:ext cx="8621106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469457" y="831637"/>
            <a:ext cx="5346801" cy="741376"/>
            <a:chOff x="6469457" y="831637"/>
            <a:chExt cx="5346801" cy="74137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831637"/>
              <a:ext cx="5346801" cy="74137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098020" y="2344641"/>
            <a:ext cx="2089675" cy="1357727"/>
            <a:chOff x="8098020" y="2344641"/>
            <a:chExt cx="2089675" cy="1357727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098020" y="2344641"/>
              <a:ext cx="2089675" cy="1357727"/>
            </a:xfrm>
            <a:prstGeom prst="rect">
              <a:avLst/>
            </a:prstGeom>
          </p:spPr>
        </p:pic>
      </p:grpSp>
      <p:sp>
        <p:nvSpPr>
          <p:cNvPr id="2" name="Object 21">
            <a:extLst>
              <a:ext uri="{FF2B5EF4-FFF2-40B4-BE49-F238E27FC236}">
                <a16:creationId xmlns:a16="http://schemas.microsoft.com/office/drawing/2014/main" id="{9E452927-1E10-0073-3E12-A9429BD0464D}"/>
              </a:ext>
            </a:extLst>
          </p:cNvPr>
          <p:cNvSpPr txBox="1"/>
          <p:nvPr/>
        </p:nvSpPr>
        <p:spPr>
          <a:xfrm>
            <a:off x="3142857" y="4173745"/>
            <a:ext cx="12000000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88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감사합니다</a:t>
            </a:r>
            <a:endParaRPr lang="en-US" sz="8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5" name="Object 20">
            <a:extLst>
              <a:ext uri="{FF2B5EF4-FFF2-40B4-BE49-F238E27FC236}">
                <a16:creationId xmlns:a16="http://schemas.microsoft.com/office/drawing/2014/main" id="{FA9868F1-FE78-98E2-D671-DB3C1A3FD4B0}"/>
              </a:ext>
            </a:extLst>
          </p:cNvPr>
          <p:cNvSpPr txBox="1"/>
          <p:nvPr/>
        </p:nvSpPr>
        <p:spPr>
          <a:xfrm>
            <a:off x="5992126" y="1022056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b="0" i="0" u="none" strike="noStrike" baseline="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프로그래머스</a:t>
            </a:r>
            <a:r>
              <a:rPr lang="ko-KR" altLang="en-US" sz="1800" b="0" i="0" u="none" strike="noStrike" baseline="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1800" b="0" i="0" u="none" strike="noStrike" baseline="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2nd project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28571" y="1213668"/>
            <a:ext cx="17028571" cy="8409524"/>
            <a:chOff x="628571" y="1196850"/>
            <a:chExt cx="17028571" cy="840952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8571" y="1196850"/>
              <a:ext cx="17028571" cy="840952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469457" y="463498"/>
            <a:ext cx="5346801" cy="741376"/>
            <a:chOff x="6469457" y="463498"/>
            <a:chExt cx="5346801" cy="74137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69457" y="463498"/>
              <a:ext cx="5346801" cy="74137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5992126" y="653917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Atomy Medium" pitchFamily="34" charset="0"/>
              </a:rPr>
              <a:t>프로젝트 주제 및 데이터 소개 </a:t>
            </a:r>
            <a:endParaRPr 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조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522833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rgbClr val="010149"/>
                </a:solidFill>
                <a:latin typeface="Atomy Medium" pitchFamily="34" charset="0"/>
              </a:rPr>
              <a:t>1</a:t>
            </a:r>
            <a:endParaRPr lang="en-US" dirty="0"/>
          </a:p>
        </p:txBody>
      </p:sp>
      <p:grpSp>
        <p:nvGrpSpPr>
          <p:cNvPr id="2" name="그룹 1004">
            <a:extLst>
              <a:ext uri="{FF2B5EF4-FFF2-40B4-BE49-F238E27FC236}">
                <a16:creationId xmlns:a16="http://schemas.microsoft.com/office/drawing/2014/main" id="{665F116F-DEDC-7868-9225-03BA85ED26BA}"/>
              </a:ext>
            </a:extLst>
          </p:cNvPr>
          <p:cNvGrpSpPr/>
          <p:nvPr/>
        </p:nvGrpSpPr>
        <p:grpSpPr>
          <a:xfrm rot="16200000" flipV="1">
            <a:off x="4226912" y="5361224"/>
            <a:ext cx="6862376" cy="76200"/>
            <a:chOff x="2123607" y="6083347"/>
            <a:chExt cx="14038501" cy="14286"/>
          </a:xfrm>
        </p:grpSpPr>
        <p:pic>
          <p:nvPicPr>
            <p:cNvPr id="4" name="Object 11">
              <a:extLst>
                <a:ext uri="{FF2B5EF4-FFF2-40B4-BE49-F238E27FC236}">
                  <a16:creationId xmlns:a16="http://schemas.microsoft.com/office/drawing/2014/main" id="{3F6E7BCB-F182-33F4-0DF5-FD813C387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23607" y="6083347"/>
              <a:ext cx="14038501" cy="14286"/>
            </a:xfrm>
            <a:prstGeom prst="rect">
              <a:avLst/>
            </a:prstGeom>
          </p:spPr>
        </p:pic>
      </p:grpSp>
      <p:sp>
        <p:nvSpPr>
          <p:cNvPr id="5" name="Object 21">
            <a:extLst>
              <a:ext uri="{FF2B5EF4-FFF2-40B4-BE49-F238E27FC236}">
                <a16:creationId xmlns:a16="http://schemas.microsoft.com/office/drawing/2014/main" id="{2453F056-E50D-5DE2-3CA1-93583CC00F8A}"/>
              </a:ext>
            </a:extLst>
          </p:cNvPr>
          <p:cNvSpPr txBox="1"/>
          <p:nvPr/>
        </p:nvSpPr>
        <p:spPr>
          <a:xfrm>
            <a:off x="3537543" y="3608177"/>
            <a:ext cx="165774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주제</a:t>
            </a:r>
            <a:r>
              <a:rPr lang="en-US" altLang="ko-KR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2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7" name="Object 21">
            <a:extLst>
              <a:ext uri="{FF2B5EF4-FFF2-40B4-BE49-F238E27FC236}">
                <a16:creationId xmlns:a16="http://schemas.microsoft.com/office/drawing/2014/main" id="{CA6A726C-5570-8849-78AD-F090FCAE2AB7}"/>
              </a:ext>
            </a:extLst>
          </p:cNvPr>
          <p:cNvSpPr txBox="1"/>
          <p:nvPr/>
        </p:nvSpPr>
        <p:spPr>
          <a:xfrm>
            <a:off x="955762" y="4133790"/>
            <a:ext cx="666423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Agent 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성과 분석을 통한 고객 만족도 점수 향상 전략</a:t>
            </a:r>
            <a:endParaRPr lang="en-US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11" name="Object 21">
            <a:extLst>
              <a:ext uri="{FF2B5EF4-FFF2-40B4-BE49-F238E27FC236}">
                <a16:creationId xmlns:a16="http://schemas.microsoft.com/office/drawing/2014/main" id="{B5A856AB-DC96-8E42-4512-A47C38E91CD1}"/>
              </a:ext>
            </a:extLst>
          </p:cNvPr>
          <p:cNvSpPr txBox="1"/>
          <p:nvPr/>
        </p:nvSpPr>
        <p:spPr>
          <a:xfrm>
            <a:off x="2994815" y="5278527"/>
            <a:ext cx="274319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주제 선정 이유</a:t>
            </a:r>
            <a:r>
              <a:rPr lang="en-US" altLang="ko-KR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2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3" name="Object 21">
            <a:extLst>
              <a:ext uri="{FF2B5EF4-FFF2-40B4-BE49-F238E27FC236}">
                <a16:creationId xmlns:a16="http://schemas.microsoft.com/office/drawing/2014/main" id="{FC16FDE4-C44D-04F3-0F36-825366BBE018}"/>
              </a:ext>
            </a:extLst>
          </p:cNvPr>
          <p:cNvSpPr txBox="1"/>
          <p:nvPr/>
        </p:nvSpPr>
        <p:spPr>
          <a:xfrm>
            <a:off x="955761" y="5804237"/>
            <a:ext cx="674043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고객 서비스 센터의 상담을 통해</a:t>
            </a:r>
            <a:endParaRPr lang="en-US" altLang="ko-KR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기업 이미지와 고객 만족도 개선을 목표로 하여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</a:t>
            </a:r>
          </a:p>
          <a:p>
            <a:pPr algn="ctr"/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특정 기간 동안 수집된 데이터를 분석함</a:t>
            </a:r>
            <a:endParaRPr lang="en-US" altLang="ko-KR" sz="2000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C40983B4-33C4-DDC6-44FE-D8314E7EA0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50434"/>
              </p:ext>
            </p:extLst>
          </p:nvPr>
        </p:nvGraphicFramePr>
        <p:xfrm>
          <a:off x="8399780" y="1562100"/>
          <a:ext cx="8656624" cy="76809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627424">
                  <a:extLst>
                    <a:ext uri="{9D8B030D-6E8A-4147-A177-3AD203B41FA5}">
                      <a16:colId xmlns:a16="http://schemas.microsoft.com/office/drawing/2014/main" val="2360628641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3815057233"/>
                    </a:ext>
                  </a:extLst>
                </a:gridCol>
              </a:tblGrid>
              <a:tr h="2360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변수 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변수 설명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4981936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Unique id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각 레코드의 고유 식별자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10346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Channel_name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고객 서비스 채널의 연락 유형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1058360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Category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상호 작용의 범주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728835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Sub-category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상호 작용의 하위 범주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9837447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Customer Remarks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고객이 제공한 피드백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3488663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Order_id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상호 작용과 관련된 주문의 식별자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1672968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Order_date_time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주문의 날짜와 시간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3395660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Issue_reported_at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문제가 발생된 타임스탬프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359321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Issue_responded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문제에 응답된 타임스탬프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6487538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Survey_response_Date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고객 설문 조사 응답의 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0862361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Customer_City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고객의 도시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456246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Product_category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상호 작용에서 논의된 제품의 범주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2077477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Item_price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상호 작용에서 논의된 제품의 가격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776619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Connected_handling_time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상호 작용에 처리에 걸린 시간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1939928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Agent_name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고객 서비스 에이전트의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4135590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Supervisor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감독자의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1344418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Manager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매니저의 이름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341423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Tenure Bucket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근속 기간을 일</a:t>
                      </a:r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(day)</a:t>
                      </a:r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로 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413308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Agent Shift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에이전트의 근무 시간대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534105"/>
                  </a:ext>
                </a:extLst>
              </a:tr>
              <a:tr h="3556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CSAT Score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고객 만족도 점수</a:t>
                      </a:r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(1</a:t>
                      </a:r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부터 </a:t>
                      </a:r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5</a:t>
                      </a:r>
                      <a:r>
                        <a:rPr lang="ko-KR" altLang="en-US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까지의 범위</a:t>
                      </a:r>
                      <a:r>
                        <a:rPr lang="en-US" altLang="ko-KR" dirty="0">
                          <a:latin typeface="나눔고딕OTF" panose="020D0604000000000000" pitchFamily="34" charset="-127"/>
                          <a:ea typeface="나눔고딕OTF" panose="020D0604000000000000" pitchFamily="34" charset="-127"/>
                        </a:rPr>
                        <a:t>)</a:t>
                      </a:r>
                      <a:endParaRPr lang="ko-KR" altLang="en-US" dirty="0">
                        <a:latin typeface="나눔고딕OTF" panose="020D0604000000000000" pitchFamily="34" charset="-127"/>
                        <a:ea typeface="나눔고딕OTF" panose="020D0604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7887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28571" y="1196850"/>
            <a:ext cx="17028571" cy="8409524"/>
            <a:chOff x="628571" y="1196850"/>
            <a:chExt cx="17028571" cy="840952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8571" y="1196850"/>
              <a:ext cx="17028571" cy="840952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469457" y="463498"/>
            <a:ext cx="5346801" cy="741376"/>
            <a:chOff x="6469457" y="463498"/>
            <a:chExt cx="5346801" cy="74137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463498"/>
              <a:ext cx="5346801" cy="74137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5992126" y="653917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채널 및 근무시간대별 분석</a:t>
            </a:r>
            <a:endParaRPr 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조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522833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endParaRPr lang="en-US" dirty="0"/>
          </a:p>
        </p:txBody>
      </p:sp>
      <p:grpSp>
        <p:nvGrpSpPr>
          <p:cNvPr id="2" name="그룹 1004">
            <a:extLst>
              <a:ext uri="{FF2B5EF4-FFF2-40B4-BE49-F238E27FC236}">
                <a16:creationId xmlns:a16="http://schemas.microsoft.com/office/drawing/2014/main" id="{665F116F-DEDC-7868-9225-03BA85ED26BA}"/>
              </a:ext>
            </a:extLst>
          </p:cNvPr>
          <p:cNvGrpSpPr/>
          <p:nvPr/>
        </p:nvGrpSpPr>
        <p:grpSpPr>
          <a:xfrm rot="16200000" flipV="1">
            <a:off x="5749768" y="5367524"/>
            <a:ext cx="6862376" cy="76200"/>
            <a:chOff x="2123607" y="6083347"/>
            <a:chExt cx="14038501" cy="14286"/>
          </a:xfrm>
        </p:grpSpPr>
        <p:pic>
          <p:nvPicPr>
            <p:cNvPr id="4" name="Object 11">
              <a:extLst>
                <a:ext uri="{FF2B5EF4-FFF2-40B4-BE49-F238E27FC236}">
                  <a16:creationId xmlns:a16="http://schemas.microsoft.com/office/drawing/2014/main" id="{3F6E7BCB-F182-33F4-0DF5-FD813C387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23607" y="6083347"/>
              <a:ext cx="14038501" cy="14286"/>
            </a:xfrm>
            <a:prstGeom prst="rect">
              <a:avLst/>
            </a:prstGeom>
          </p:spPr>
        </p:pic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330BDCD9-22A9-EF78-E0D8-D4C6EEDF3D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5626" y="1573572"/>
            <a:ext cx="4360175" cy="265177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5067F7D-E2FC-FF69-1ABA-27DBE8F649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4625" y="4682534"/>
            <a:ext cx="6856863" cy="3308327"/>
          </a:xfrm>
          <a:prstGeom prst="rect">
            <a:avLst/>
          </a:prstGeom>
        </p:spPr>
      </p:pic>
      <p:sp>
        <p:nvSpPr>
          <p:cNvPr id="20" name="Object 21">
            <a:extLst>
              <a:ext uri="{FF2B5EF4-FFF2-40B4-BE49-F238E27FC236}">
                <a16:creationId xmlns:a16="http://schemas.microsoft.com/office/drawing/2014/main" id="{CEA556BF-5977-D2E4-7E89-66F1014F842A}"/>
              </a:ext>
            </a:extLst>
          </p:cNvPr>
          <p:cNvSpPr txBox="1"/>
          <p:nvPr/>
        </p:nvSpPr>
        <p:spPr>
          <a:xfrm>
            <a:off x="3784570" y="4218725"/>
            <a:ext cx="27432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채널 별 근무자 수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1" name="Object 21">
            <a:extLst>
              <a:ext uri="{FF2B5EF4-FFF2-40B4-BE49-F238E27FC236}">
                <a16:creationId xmlns:a16="http://schemas.microsoft.com/office/drawing/2014/main" id="{A3292EB5-7E38-2D23-1E2D-7C8876E2AEAA}"/>
              </a:ext>
            </a:extLst>
          </p:cNvPr>
          <p:cNvSpPr txBox="1"/>
          <p:nvPr/>
        </p:nvSpPr>
        <p:spPr>
          <a:xfrm>
            <a:off x="2109856" y="7929146"/>
            <a:ext cx="27432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채널 별 평균 응답 시간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2" name="Object 21">
            <a:extLst>
              <a:ext uri="{FF2B5EF4-FFF2-40B4-BE49-F238E27FC236}">
                <a16:creationId xmlns:a16="http://schemas.microsoft.com/office/drawing/2014/main" id="{F5470324-B9D0-B895-82EA-41F659B5D093}"/>
              </a:ext>
            </a:extLst>
          </p:cNvPr>
          <p:cNvSpPr txBox="1"/>
          <p:nvPr/>
        </p:nvSpPr>
        <p:spPr>
          <a:xfrm>
            <a:off x="5124778" y="7925808"/>
            <a:ext cx="315481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채널 별 평균 고객 만족도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점수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D0D8F53E-37BA-C10B-3C2E-429CDE4D1788}"/>
              </a:ext>
            </a:extLst>
          </p:cNvPr>
          <p:cNvSpPr txBox="1"/>
          <p:nvPr/>
        </p:nvSpPr>
        <p:spPr>
          <a:xfrm>
            <a:off x="1858232" y="8413041"/>
            <a:ext cx="642325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평균 응답 시간이 짧을수록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고객 만족도가 높음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-&gt;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응답 시간이 고객 만족에 큰 영향을 끼치는 것을 파악 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C756048C-6C4D-FB10-C6B2-0153C26081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99955" y="1768106"/>
            <a:ext cx="5104511" cy="2360665"/>
          </a:xfrm>
          <a:prstGeom prst="rect">
            <a:avLst/>
          </a:prstGeom>
        </p:spPr>
      </p:pic>
      <p:sp>
        <p:nvSpPr>
          <p:cNvPr id="27" name="Object 21">
            <a:extLst>
              <a:ext uri="{FF2B5EF4-FFF2-40B4-BE49-F238E27FC236}">
                <a16:creationId xmlns:a16="http://schemas.microsoft.com/office/drawing/2014/main" id="{29AA20FE-593F-9B5D-2524-21C6F5A94DBF}"/>
              </a:ext>
            </a:extLst>
          </p:cNvPr>
          <p:cNvSpPr txBox="1"/>
          <p:nvPr/>
        </p:nvSpPr>
        <p:spPr>
          <a:xfrm>
            <a:off x="12065926" y="4167996"/>
            <a:ext cx="363156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&lt;30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분 간격 별 고객 </a:t>
            </a:r>
            <a:r>
              <a:rPr lang="ko-KR" altLang="en-US" sz="1600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문의량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표시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8" name="Object 21">
            <a:extLst>
              <a:ext uri="{FF2B5EF4-FFF2-40B4-BE49-F238E27FC236}">
                <a16:creationId xmlns:a16="http://schemas.microsoft.com/office/drawing/2014/main" id="{68E40333-0327-5D56-7C8C-DFD655BF8BA3}"/>
              </a:ext>
            </a:extLst>
          </p:cNvPr>
          <p:cNvSpPr txBox="1"/>
          <p:nvPr/>
        </p:nvSpPr>
        <p:spPr>
          <a:xfrm>
            <a:off x="10643755" y="5270075"/>
            <a:ext cx="642325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고객 센터가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24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시간동안 운영됨을 확인 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27BC27FC-05E9-E46F-216A-385ED37B92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68186" y="5141091"/>
            <a:ext cx="5094341" cy="3042695"/>
          </a:xfrm>
          <a:prstGeom prst="rect">
            <a:avLst/>
          </a:prstGeom>
        </p:spPr>
      </p:pic>
      <p:sp>
        <p:nvSpPr>
          <p:cNvPr id="34" name="Object 21">
            <a:extLst>
              <a:ext uri="{FF2B5EF4-FFF2-40B4-BE49-F238E27FC236}">
                <a16:creationId xmlns:a16="http://schemas.microsoft.com/office/drawing/2014/main" id="{C3845F69-460E-7148-B415-8789A14F35C4}"/>
              </a:ext>
            </a:extLst>
          </p:cNvPr>
          <p:cNvSpPr txBox="1"/>
          <p:nvPr/>
        </p:nvSpPr>
        <p:spPr>
          <a:xfrm>
            <a:off x="12023987" y="8096287"/>
            <a:ext cx="363156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&lt;30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분 간격 별 고객 </a:t>
            </a:r>
            <a:r>
              <a:rPr lang="ko-KR" altLang="en-US" sz="1600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문의량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표시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36" name="Object 21">
            <a:extLst>
              <a:ext uri="{FF2B5EF4-FFF2-40B4-BE49-F238E27FC236}">
                <a16:creationId xmlns:a16="http://schemas.microsoft.com/office/drawing/2014/main" id="{07930865-1935-8E7F-4B51-ADDD03DFFB3B}"/>
              </a:ext>
            </a:extLst>
          </p:cNvPr>
          <p:cNvSpPr txBox="1"/>
          <p:nvPr/>
        </p:nvSpPr>
        <p:spPr>
          <a:xfrm>
            <a:off x="10404267" y="8535769"/>
            <a:ext cx="690223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15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시를 전후로 하여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morning shift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와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evening shift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가 교차되고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ko-KR" altLang="en-US" dirty="0" err="1">
                <a:latin typeface="나눔고딕OTF" panose="020D0604000000000000" pitchFamily="34" charset="-127"/>
                <a:ea typeface="나눔고딕OTF" panose="020D0604000000000000" pitchFamily="34" charset="-127"/>
              </a:rPr>
              <a:t>문의량의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차이가 발생함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7C8EDC0-05CF-8E16-2831-897EAC6B6DCA}"/>
              </a:ext>
            </a:extLst>
          </p:cNvPr>
          <p:cNvSpPr/>
          <p:nvPr/>
        </p:nvSpPr>
        <p:spPr>
          <a:xfrm>
            <a:off x="14020800" y="5278767"/>
            <a:ext cx="457200" cy="2627132"/>
          </a:xfrm>
          <a:prstGeom prst="rect">
            <a:avLst/>
          </a:prstGeom>
          <a:noFill/>
          <a:ln>
            <a:solidFill>
              <a:srgbClr val="0101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Object 21">
            <a:extLst>
              <a:ext uri="{FF2B5EF4-FFF2-40B4-BE49-F238E27FC236}">
                <a16:creationId xmlns:a16="http://schemas.microsoft.com/office/drawing/2014/main" id="{170BEB8D-6860-1252-7DB8-BE1BB4099007}"/>
              </a:ext>
            </a:extLst>
          </p:cNvPr>
          <p:cNvSpPr txBox="1"/>
          <p:nvPr/>
        </p:nvSpPr>
        <p:spPr>
          <a:xfrm>
            <a:off x="10395168" y="4596199"/>
            <a:ext cx="690223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고객 센터가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24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시간 운영함을 파악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6637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8570" y="1237462"/>
            <a:ext cx="17028571" cy="840952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469457" y="463498"/>
            <a:ext cx="5346801" cy="741376"/>
            <a:chOff x="6469457" y="463498"/>
            <a:chExt cx="5346801" cy="74137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463498"/>
              <a:ext cx="5346801" cy="74137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5992126" y="653917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근무시간 및 응답시간 별 분석 </a:t>
            </a:r>
            <a:endParaRPr 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조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522833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3</a:t>
            </a:r>
            <a:endParaRPr lang="en-US" dirty="0"/>
          </a:p>
        </p:txBody>
      </p:sp>
      <p:grpSp>
        <p:nvGrpSpPr>
          <p:cNvPr id="2" name="그룹 1004">
            <a:extLst>
              <a:ext uri="{FF2B5EF4-FFF2-40B4-BE49-F238E27FC236}">
                <a16:creationId xmlns:a16="http://schemas.microsoft.com/office/drawing/2014/main" id="{665F116F-DEDC-7868-9225-03BA85ED26BA}"/>
              </a:ext>
            </a:extLst>
          </p:cNvPr>
          <p:cNvGrpSpPr/>
          <p:nvPr/>
        </p:nvGrpSpPr>
        <p:grpSpPr>
          <a:xfrm rot="16200000" flipV="1">
            <a:off x="5749768" y="5367524"/>
            <a:ext cx="6862376" cy="76200"/>
            <a:chOff x="2123607" y="6083347"/>
            <a:chExt cx="14038501" cy="14286"/>
          </a:xfrm>
        </p:grpSpPr>
        <p:pic>
          <p:nvPicPr>
            <p:cNvPr id="4" name="Object 11">
              <a:extLst>
                <a:ext uri="{FF2B5EF4-FFF2-40B4-BE49-F238E27FC236}">
                  <a16:creationId xmlns:a16="http://schemas.microsoft.com/office/drawing/2014/main" id="{3F6E7BCB-F182-33F4-0DF5-FD813C387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23607" y="6083347"/>
              <a:ext cx="14038501" cy="14286"/>
            </a:xfrm>
            <a:prstGeom prst="rect">
              <a:avLst/>
            </a:prstGeom>
          </p:spPr>
        </p:pic>
      </p:grpSp>
      <p:sp>
        <p:nvSpPr>
          <p:cNvPr id="20" name="Object 21">
            <a:extLst>
              <a:ext uri="{FF2B5EF4-FFF2-40B4-BE49-F238E27FC236}">
                <a16:creationId xmlns:a16="http://schemas.microsoft.com/office/drawing/2014/main" id="{CEA556BF-5977-D2E4-7E89-66F1014F842A}"/>
              </a:ext>
            </a:extLst>
          </p:cNvPr>
          <p:cNvSpPr txBox="1"/>
          <p:nvPr/>
        </p:nvSpPr>
        <p:spPr>
          <a:xfrm>
            <a:off x="3505200" y="4269428"/>
            <a:ext cx="339863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응답 시간 별 평균 고객 만족도 점수 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D0D8F53E-37BA-C10B-3C2E-429CDE4D1788}"/>
              </a:ext>
            </a:extLst>
          </p:cNvPr>
          <p:cNvSpPr txBox="1"/>
          <p:nvPr/>
        </p:nvSpPr>
        <p:spPr>
          <a:xfrm>
            <a:off x="1295400" y="8487370"/>
            <a:ext cx="790425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9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시부터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23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시까지 전체적으로 우 상향하는 경향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15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 전후의 값을 보면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다른 시간대에 비해 점수가 높음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아침 시간에 점수를 가장 낮게 주며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시간이 지날수록 점수가 조금씩 높아짐 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34" name="Object 21">
            <a:extLst>
              <a:ext uri="{FF2B5EF4-FFF2-40B4-BE49-F238E27FC236}">
                <a16:creationId xmlns:a16="http://schemas.microsoft.com/office/drawing/2014/main" id="{C3845F69-460E-7148-B415-8789A14F35C4}"/>
              </a:ext>
            </a:extLst>
          </p:cNvPr>
          <p:cNvSpPr txBox="1"/>
          <p:nvPr/>
        </p:nvSpPr>
        <p:spPr>
          <a:xfrm>
            <a:off x="11370515" y="8039100"/>
            <a:ext cx="501564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각 문의의 고객 센터 접수 시간대별 평균 응답시간 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36" name="Object 21">
            <a:extLst>
              <a:ext uri="{FF2B5EF4-FFF2-40B4-BE49-F238E27FC236}">
                <a16:creationId xmlns:a16="http://schemas.microsoft.com/office/drawing/2014/main" id="{07930865-1935-8E7F-4B51-ADDD03DFFB3B}"/>
              </a:ext>
            </a:extLst>
          </p:cNvPr>
          <p:cNvSpPr txBox="1"/>
          <p:nvPr/>
        </p:nvSpPr>
        <p:spPr>
          <a:xfrm>
            <a:off x="9563807" y="8438971"/>
            <a:ext cx="8228783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9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시부터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23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시까지 전체적으로 우 상향하는 경향 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고객 만족도와 응답 시간은 음의 상관관계를 갖지만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</a:p>
          <a:p>
            <a:pPr algn="ctr"/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추가적인 요인이 개입될 경우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단순히 응답 속도를 개선하는 것만으로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</a:p>
          <a:p>
            <a:pPr algn="ctr"/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고객 만족도를 확연하게 개선하기는 어려움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05279CF8-FA97-7718-38C7-46C531D38D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7030" y="1428333"/>
            <a:ext cx="4080188" cy="2807953"/>
          </a:xfrm>
          <a:prstGeom prst="rect">
            <a:avLst/>
          </a:prstGeom>
        </p:spPr>
      </p:pic>
      <p:sp>
        <p:nvSpPr>
          <p:cNvPr id="42" name="Object 21">
            <a:extLst>
              <a:ext uri="{FF2B5EF4-FFF2-40B4-BE49-F238E27FC236}">
                <a16:creationId xmlns:a16="http://schemas.microsoft.com/office/drawing/2014/main" id="{6B3E3717-DF5E-FE61-DB53-69C1E5AEDBEB}"/>
              </a:ext>
            </a:extLst>
          </p:cNvPr>
          <p:cNvSpPr txBox="1"/>
          <p:nvPr/>
        </p:nvSpPr>
        <p:spPr>
          <a:xfrm>
            <a:off x="1729657" y="4591792"/>
            <a:ext cx="690223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응답 시간이 길어질수록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고객의 만족도가 떨어짐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45" name="Object 21">
            <a:extLst>
              <a:ext uri="{FF2B5EF4-FFF2-40B4-BE49-F238E27FC236}">
                <a16:creationId xmlns:a16="http://schemas.microsoft.com/office/drawing/2014/main" id="{CF88BF3B-D300-D366-98DB-5DD4C16F5D10}"/>
              </a:ext>
            </a:extLst>
          </p:cNvPr>
          <p:cNvSpPr txBox="1"/>
          <p:nvPr/>
        </p:nvSpPr>
        <p:spPr>
          <a:xfrm>
            <a:off x="3478261" y="8115300"/>
            <a:ext cx="339863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&lt;30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분 </a:t>
            </a:r>
            <a:r>
              <a:rPr lang="ko-KR" altLang="en-US" sz="1600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간격별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평균 고객 만족도 점수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E90F697-56B2-7AEE-0204-8F67E96C14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1176" y="5102613"/>
            <a:ext cx="6336769" cy="293054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391691B-1E38-C367-4D3A-85E4C63596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76164" y="1704262"/>
            <a:ext cx="3736586" cy="2405868"/>
          </a:xfrm>
          <a:prstGeom prst="rect">
            <a:avLst/>
          </a:prstGeom>
        </p:spPr>
      </p:pic>
      <p:sp>
        <p:nvSpPr>
          <p:cNvPr id="21" name="Object 21">
            <a:extLst>
              <a:ext uri="{FF2B5EF4-FFF2-40B4-BE49-F238E27FC236}">
                <a16:creationId xmlns:a16="http://schemas.microsoft.com/office/drawing/2014/main" id="{AA1D82B0-E996-B0D6-0F81-502E7E3A8854}"/>
              </a:ext>
            </a:extLst>
          </p:cNvPr>
          <p:cNvSpPr txBox="1"/>
          <p:nvPr/>
        </p:nvSpPr>
        <p:spPr>
          <a:xfrm>
            <a:off x="12039600" y="4076700"/>
            <a:ext cx="363156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근무시간 별 고객 만족도 점수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2" name="Object 21">
            <a:extLst>
              <a:ext uri="{FF2B5EF4-FFF2-40B4-BE49-F238E27FC236}">
                <a16:creationId xmlns:a16="http://schemas.microsoft.com/office/drawing/2014/main" id="{122C9C5E-A165-575B-63A9-DC929BE1573D}"/>
              </a:ext>
            </a:extLst>
          </p:cNvPr>
          <p:cNvSpPr txBox="1"/>
          <p:nvPr/>
        </p:nvSpPr>
        <p:spPr>
          <a:xfrm>
            <a:off x="10296822" y="4414489"/>
            <a:ext cx="690223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각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shift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에 대해서 고객 만족도 점수는 큰 차이가 없음 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C750196B-B988-0098-278F-C5745404CD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516301" y="4753580"/>
            <a:ext cx="4678164" cy="325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05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8571" y="1196850"/>
            <a:ext cx="17028571" cy="840952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469457" y="463498"/>
            <a:ext cx="5346801" cy="741376"/>
            <a:chOff x="6469457" y="463498"/>
            <a:chExt cx="5346801" cy="74137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463498"/>
              <a:ext cx="5346801" cy="74137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5992126" y="653917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카테고리별 응답시간 분석 </a:t>
            </a:r>
            <a:endParaRPr 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</a:rPr>
              <a:t>조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522833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4</a:t>
            </a:r>
            <a:endParaRPr lang="en-US" dirty="0"/>
          </a:p>
        </p:txBody>
      </p:sp>
      <p:grpSp>
        <p:nvGrpSpPr>
          <p:cNvPr id="2" name="그룹 1004">
            <a:extLst>
              <a:ext uri="{FF2B5EF4-FFF2-40B4-BE49-F238E27FC236}">
                <a16:creationId xmlns:a16="http://schemas.microsoft.com/office/drawing/2014/main" id="{665F116F-DEDC-7868-9225-03BA85ED26BA}"/>
              </a:ext>
            </a:extLst>
          </p:cNvPr>
          <p:cNvGrpSpPr/>
          <p:nvPr/>
        </p:nvGrpSpPr>
        <p:grpSpPr>
          <a:xfrm rot="16200000" flipV="1">
            <a:off x="5749768" y="5367524"/>
            <a:ext cx="6862376" cy="76200"/>
            <a:chOff x="2123607" y="6083347"/>
            <a:chExt cx="14038501" cy="14286"/>
          </a:xfrm>
        </p:grpSpPr>
        <p:pic>
          <p:nvPicPr>
            <p:cNvPr id="4" name="Object 11">
              <a:extLst>
                <a:ext uri="{FF2B5EF4-FFF2-40B4-BE49-F238E27FC236}">
                  <a16:creationId xmlns:a16="http://schemas.microsoft.com/office/drawing/2014/main" id="{3F6E7BCB-F182-33F4-0DF5-FD813C387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23607" y="6083347"/>
              <a:ext cx="14038501" cy="14286"/>
            </a:xfrm>
            <a:prstGeom prst="rect">
              <a:avLst/>
            </a:prstGeom>
          </p:spPr>
        </p:pic>
      </p:grpSp>
      <p:sp>
        <p:nvSpPr>
          <p:cNvPr id="20" name="Object 21">
            <a:extLst>
              <a:ext uri="{FF2B5EF4-FFF2-40B4-BE49-F238E27FC236}">
                <a16:creationId xmlns:a16="http://schemas.microsoft.com/office/drawing/2014/main" id="{CEA556BF-5977-D2E4-7E89-66F1014F842A}"/>
              </a:ext>
            </a:extLst>
          </p:cNvPr>
          <p:cNvSpPr txBox="1"/>
          <p:nvPr/>
        </p:nvSpPr>
        <p:spPr>
          <a:xfrm>
            <a:off x="533400" y="4464812"/>
            <a:ext cx="868565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보고된 이슈 시간별 카테고리의 누적 수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42" name="Object 21">
            <a:extLst>
              <a:ext uri="{FF2B5EF4-FFF2-40B4-BE49-F238E27FC236}">
                <a16:creationId xmlns:a16="http://schemas.microsoft.com/office/drawing/2014/main" id="{6B3E3717-DF5E-FE61-DB53-69C1E5AEDBEB}"/>
              </a:ext>
            </a:extLst>
          </p:cNvPr>
          <p:cNvSpPr txBox="1"/>
          <p:nvPr/>
        </p:nvSpPr>
        <p:spPr>
          <a:xfrm>
            <a:off x="628571" y="8944570"/>
            <a:ext cx="859048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7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~15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시와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15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~23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시를 나누어 문의 카테고리를 확인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두 시간대에 따른 차이는 크지 않음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45" name="Object 21">
            <a:extLst>
              <a:ext uri="{FF2B5EF4-FFF2-40B4-BE49-F238E27FC236}">
                <a16:creationId xmlns:a16="http://schemas.microsoft.com/office/drawing/2014/main" id="{CF88BF3B-D300-D366-98DB-5DD4C16F5D10}"/>
              </a:ext>
            </a:extLst>
          </p:cNvPr>
          <p:cNvSpPr txBox="1"/>
          <p:nvPr/>
        </p:nvSpPr>
        <p:spPr>
          <a:xfrm>
            <a:off x="704769" y="8458045"/>
            <a:ext cx="8514285" cy="33855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카테고리별 시간대에 따른 조회 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15EDB0C7-40B6-D7F9-53E7-17D553535E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2890" y="1498274"/>
            <a:ext cx="6030458" cy="3019512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3D6E7074-A5DF-FE3B-A552-76988EC7D4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00209" y="5302207"/>
            <a:ext cx="4634372" cy="3135016"/>
          </a:xfrm>
          <a:prstGeom prst="rect">
            <a:avLst/>
          </a:prstGeom>
        </p:spPr>
      </p:pic>
      <p:sp>
        <p:nvSpPr>
          <p:cNvPr id="54" name="Object 21">
            <a:extLst>
              <a:ext uri="{FF2B5EF4-FFF2-40B4-BE49-F238E27FC236}">
                <a16:creationId xmlns:a16="http://schemas.microsoft.com/office/drawing/2014/main" id="{A4FA201E-A711-88C1-1995-DF422C189BDF}"/>
              </a:ext>
            </a:extLst>
          </p:cNvPr>
          <p:cNvSpPr txBox="1"/>
          <p:nvPr/>
        </p:nvSpPr>
        <p:spPr>
          <a:xfrm>
            <a:off x="628571" y="4822321"/>
            <a:ext cx="851428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Returns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과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Order related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관련 문의가 많음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5" name="Object 21">
            <a:extLst>
              <a:ext uri="{FF2B5EF4-FFF2-40B4-BE49-F238E27FC236}">
                <a16:creationId xmlns:a16="http://schemas.microsoft.com/office/drawing/2014/main" id="{163210BF-6E46-A6E3-F44D-29A862BFD187}"/>
              </a:ext>
            </a:extLst>
          </p:cNvPr>
          <p:cNvSpPr txBox="1"/>
          <p:nvPr/>
        </p:nvSpPr>
        <p:spPr>
          <a:xfrm>
            <a:off x="9138377" y="6240125"/>
            <a:ext cx="851428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전체 데이터와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policy &amp; app/website related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를</a:t>
            </a:r>
            <a:endParaRPr lang="en-US" altLang="ko-KR" sz="1600" b="0" i="0" u="none" strike="noStrike" baseline="0" dirty="0">
              <a:solidFill>
                <a:srgbClr val="000000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algn="ctr"/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제외한 데이터의 응답시간 평균 비교</a:t>
            </a:r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7" name="Object 21">
            <a:extLst>
              <a:ext uri="{FF2B5EF4-FFF2-40B4-BE49-F238E27FC236}">
                <a16:creationId xmlns:a16="http://schemas.microsoft.com/office/drawing/2014/main" id="{AFA37B31-6482-0BE8-75DE-BB1A51D70511}"/>
              </a:ext>
            </a:extLst>
          </p:cNvPr>
          <p:cNvSpPr txBox="1"/>
          <p:nvPr/>
        </p:nvSpPr>
        <p:spPr>
          <a:xfrm>
            <a:off x="9314227" y="6874013"/>
            <a:ext cx="833843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Policy related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와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app/website related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응답 시간은 길지만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개수가 적어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평균 시간대에는 영향을 끼치지 않음 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7EEF0C8-C19B-C314-1B2A-D4173B01B8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03387" y="2491404"/>
            <a:ext cx="3935392" cy="380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134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8571" y="1196850"/>
            <a:ext cx="17028571" cy="840952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469457" y="463498"/>
            <a:ext cx="5346801" cy="741376"/>
            <a:chOff x="6469457" y="463498"/>
            <a:chExt cx="5346801" cy="74137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463498"/>
              <a:ext cx="5346801" cy="74137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5992126" y="653917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서브 카테고리별 응답시간 분석 </a:t>
            </a:r>
            <a:endParaRPr 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조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522833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endParaRPr lang="en-US" dirty="0"/>
          </a:p>
        </p:txBody>
      </p:sp>
      <p:grpSp>
        <p:nvGrpSpPr>
          <p:cNvPr id="2" name="그룹 1004">
            <a:extLst>
              <a:ext uri="{FF2B5EF4-FFF2-40B4-BE49-F238E27FC236}">
                <a16:creationId xmlns:a16="http://schemas.microsoft.com/office/drawing/2014/main" id="{665F116F-DEDC-7868-9225-03BA85ED26BA}"/>
              </a:ext>
            </a:extLst>
          </p:cNvPr>
          <p:cNvGrpSpPr/>
          <p:nvPr/>
        </p:nvGrpSpPr>
        <p:grpSpPr>
          <a:xfrm rot="16200000" flipV="1">
            <a:off x="5749768" y="5367524"/>
            <a:ext cx="6862376" cy="76200"/>
            <a:chOff x="2123607" y="6083347"/>
            <a:chExt cx="14038501" cy="14286"/>
          </a:xfrm>
        </p:grpSpPr>
        <p:pic>
          <p:nvPicPr>
            <p:cNvPr id="4" name="Object 11">
              <a:extLst>
                <a:ext uri="{FF2B5EF4-FFF2-40B4-BE49-F238E27FC236}">
                  <a16:creationId xmlns:a16="http://schemas.microsoft.com/office/drawing/2014/main" id="{3F6E7BCB-F182-33F4-0DF5-FD813C387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23607" y="6083347"/>
              <a:ext cx="14038501" cy="14286"/>
            </a:xfrm>
            <a:prstGeom prst="rect">
              <a:avLst/>
            </a:prstGeom>
          </p:spPr>
        </p:pic>
      </p:grpSp>
      <p:sp>
        <p:nvSpPr>
          <p:cNvPr id="20" name="Object 21">
            <a:extLst>
              <a:ext uri="{FF2B5EF4-FFF2-40B4-BE49-F238E27FC236}">
                <a16:creationId xmlns:a16="http://schemas.microsoft.com/office/drawing/2014/main" id="{CEA556BF-5977-D2E4-7E89-66F1014F842A}"/>
              </a:ext>
            </a:extLst>
          </p:cNvPr>
          <p:cNvSpPr txBox="1"/>
          <p:nvPr/>
        </p:nvSpPr>
        <p:spPr>
          <a:xfrm>
            <a:off x="3074634" y="4457700"/>
            <a:ext cx="412101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서브 카테고리별 문의 개수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5" name="Object 21">
            <a:extLst>
              <a:ext uri="{FF2B5EF4-FFF2-40B4-BE49-F238E27FC236}">
                <a16:creationId xmlns:a16="http://schemas.microsoft.com/office/drawing/2014/main" id="{163210BF-6E46-A6E3-F44D-29A862BFD187}"/>
              </a:ext>
            </a:extLst>
          </p:cNvPr>
          <p:cNvSpPr txBox="1"/>
          <p:nvPr/>
        </p:nvSpPr>
        <p:spPr>
          <a:xfrm>
            <a:off x="9768705" y="6328946"/>
            <a:ext cx="78655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가중치가 큰 상위 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7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개의 서브 카테고리를 제외한 평균 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응답 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시간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7" name="Object 21">
            <a:extLst>
              <a:ext uri="{FF2B5EF4-FFF2-40B4-BE49-F238E27FC236}">
                <a16:creationId xmlns:a16="http://schemas.microsoft.com/office/drawing/2014/main" id="{AFA37B31-6482-0BE8-75DE-BB1A51D70511}"/>
              </a:ext>
            </a:extLst>
          </p:cNvPr>
          <p:cNvSpPr txBox="1"/>
          <p:nvPr/>
        </p:nvSpPr>
        <p:spPr>
          <a:xfrm>
            <a:off x="9768705" y="6818174"/>
            <a:ext cx="738389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가중치가 큰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7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개의 서브 카테고리를 제외하면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</a:p>
          <a:p>
            <a:pPr algn="ctr"/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응답 시간의 평균이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1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시간 감소함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전체적인 응답 시간 감소를 위해서는 이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7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개의 문의사항을 개선해야 함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특히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Reverse pickup inquiry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는 응답시간은 크지 않지만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문의 수가 압도적으로 높아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문의 수를 줄이기 위한 서비스 개선 필요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B604ACB-0C30-6A53-63BE-B68BD1AC8F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4634" y="1334071"/>
            <a:ext cx="3786246" cy="31934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C86A5E3-7669-60D4-BD63-9B46842501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9234" y="4914900"/>
            <a:ext cx="4254734" cy="2822235"/>
          </a:xfrm>
          <a:prstGeom prst="rect">
            <a:avLst/>
          </a:prstGeom>
        </p:spPr>
      </p:pic>
      <p:sp>
        <p:nvSpPr>
          <p:cNvPr id="16" name="Object 21">
            <a:extLst>
              <a:ext uri="{FF2B5EF4-FFF2-40B4-BE49-F238E27FC236}">
                <a16:creationId xmlns:a16="http://schemas.microsoft.com/office/drawing/2014/main" id="{209E8654-637D-9B78-9872-6B8C88FA2501}"/>
              </a:ext>
            </a:extLst>
          </p:cNvPr>
          <p:cNvSpPr txBox="1"/>
          <p:nvPr/>
        </p:nvSpPr>
        <p:spPr>
          <a:xfrm>
            <a:off x="3100034" y="7776746"/>
            <a:ext cx="412101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개수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*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문의시간을 통한 가중치 적용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E7EEB8B-6B12-63DB-44DB-CB10C5BD12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81913" y="2367237"/>
            <a:ext cx="6324655" cy="3969912"/>
          </a:xfrm>
          <a:prstGeom prst="rect">
            <a:avLst/>
          </a:prstGeom>
        </p:spPr>
      </p:pic>
      <p:sp>
        <p:nvSpPr>
          <p:cNvPr id="21" name="Object 21">
            <a:extLst>
              <a:ext uri="{FF2B5EF4-FFF2-40B4-BE49-F238E27FC236}">
                <a16:creationId xmlns:a16="http://schemas.microsoft.com/office/drawing/2014/main" id="{FEE83576-4B0E-C0A5-20DB-E2E6B568E391}"/>
              </a:ext>
            </a:extLst>
          </p:cNvPr>
          <p:cNvSpPr txBox="1"/>
          <p:nvPr/>
        </p:nvSpPr>
        <p:spPr>
          <a:xfrm>
            <a:off x="816017" y="8182570"/>
            <a:ext cx="812888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Reverse Pickup Enquiry, Delayed, Return request, Fraudulent User, Installation/demo, Product Specific Information, Order status enquiry </a:t>
            </a:r>
            <a:r>
              <a:rPr lang="ko-KR" altLang="en-US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서브 카테고리가 응답시간에 영향을 많이 줌 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5172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8571" y="1196850"/>
            <a:ext cx="17028571" cy="840952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469457" y="463498"/>
            <a:ext cx="5346801" cy="741376"/>
            <a:chOff x="6469457" y="463498"/>
            <a:chExt cx="5346801" cy="74137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463498"/>
              <a:ext cx="5346801" cy="74137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5992126" y="653917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카테고리별 데이터 개요</a:t>
            </a:r>
            <a:endParaRPr 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조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522833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rgbClr val="010149"/>
                </a:solidFill>
                <a:latin typeface="Atomy Medium" pitchFamily="34" charset="0"/>
              </a:rPr>
              <a:t>6</a:t>
            </a:r>
            <a:endParaRPr lang="en-US" dirty="0"/>
          </a:p>
        </p:txBody>
      </p:sp>
      <p:grpSp>
        <p:nvGrpSpPr>
          <p:cNvPr id="2" name="그룹 1004">
            <a:extLst>
              <a:ext uri="{FF2B5EF4-FFF2-40B4-BE49-F238E27FC236}">
                <a16:creationId xmlns:a16="http://schemas.microsoft.com/office/drawing/2014/main" id="{665F116F-DEDC-7868-9225-03BA85ED26BA}"/>
              </a:ext>
            </a:extLst>
          </p:cNvPr>
          <p:cNvGrpSpPr/>
          <p:nvPr/>
        </p:nvGrpSpPr>
        <p:grpSpPr>
          <a:xfrm rot="16200000" flipV="1">
            <a:off x="5749768" y="5367524"/>
            <a:ext cx="6862376" cy="76200"/>
            <a:chOff x="2123607" y="6083347"/>
            <a:chExt cx="14038501" cy="14286"/>
          </a:xfrm>
        </p:grpSpPr>
        <p:pic>
          <p:nvPicPr>
            <p:cNvPr id="4" name="Object 11">
              <a:extLst>
                <a:ext uri="{FF2B5EF4-FFF2-40B4-BE49-F238E27FC236}">
                  <a16:creationId xmlns:a16="http://schemas.microsoft.com/office/drawing/2014/main" id="{3F6E7BCB-F182-33F4-0DF5-FD813C387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23607" y="6083347"/>
              <a:ext cx="14038501" cy="14286"/>
            </a:xfrm>
            <a:prstGeom prst="rect">
              <a:avLst/>
            </a:prstGeom>
          </p:spPr>
        </p:pic>
      </p:grpSp>
      <p:sp>
        <p:nvSpPr>
          <p:cNvPr id="20" name="Object 21">
            <a:extLst>
              <a:ext uri="{FF2B5EF4-FFF2-40B4-BE49-F238E27FC236}">
                <a16:creationId xmlns:a16="http://schemas.microsoft.com/office/drawing/2014/main" id="{CEA556BF-5977-D2E4-7E89-66F1014F842A}"/>
              </a:ext>
            </a:extLst>
          </p:cNvPr>
          <p:cNvSpPr txBox="1"/>
          <p:nvPr/>
        </p:nvSpPr>
        <p:spPr>
          <a:xfrm>
            <a:off x="3074634" y="4762500"/>
            <a:ext cx="412101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카테고리별 평균 고객 만족도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54" name="Object 21">
            <a:extLst>
              <a:ext uri="{FF2B5EF4-FFF2-40B4-BE49-F238E27FC236}">
                <a16:creationId xmlns:a16="http://schemas.microsoft.com/office/drawing/2014/main" id="{A4FA201E-A711-88C1-1995-DF422C189BDF}"/>
              </a:ext>
            </a:extLst>
          </p:cNvPr>
          <p:cNvSpPr txBox="1"/>
          <p:nvPr/>
        </p:nvSpPr>
        <p:spPr>
          <a:xfrm>
            <a:off x="1709423" y="5185945"/>
            <a:ext cx="690223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카테고리별 고객 만족도의 차이가 보임 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5" name="Object 21">
            <a:extLst>
              <a:ext uri="{FF2B5EF4-FFF2-40B4-BE49-F238E27FC236}">
                <a16:creationId xmlns:a16="http://schemas.microsoft.com/office/drawing/2014/main" id="{163210BF-6E46-A6E3-F44D-29A862BFD187}"/>
              </a:ext>
            </a:extLst>
          </p:cNvPr>
          <p:cNvSpPr txBox="1"/>
          <p:nvPr/>
        </p:nvSpPr>
        <p:spPr>
          <a:xfrm>
            <a:off x="9768705" y="6477146"/>
            <a:ext cx="78655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카테고리별 만족도 비율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7" name="Object 21">
            <a:extLst>
              <a:ext uri="{FF2B5EF4-FFF2-40B4-BE49-F238E27FC236}">
                <a16:creationId xmlns:a16="http://schemas.microsoft.com/office/drawing/2014/main" id="{AFA37B31-6482-0BE8-75DE-BB1A51D70511}"/>
              </a:ext>
            </a:extLst>
          </p:cNvPr>
          <p:cNvSpPr txBox="1"/>
          <p:nvPr/>
        </p:nvSpPr>
        <p:spPr>
          <a:xfrm>
            <a:off x="10022263" y="6914971"/>
            <a:ext cx="7383891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sz="1800" b="0" i="0" u="none" strike="noStrike" baseline="0" dirty="0">
                <a:solidFill>
                  <a:srgbClr val="0D0D0D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만족도가 높은 경향을 보이는 카테고리는</a:t>
            </a:r>
            <a:endParaRPr lang="en-US" altLang="ko-KR" sz="1800" b="0" i="0" u="none" strike="noStrike" baseline="0" dirty="0">
              <a:solidFill>
                <a:srgbClr val="0D0D0D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en-US" altLang="ko-KR" sz="1800" b="0" i="0" u="none" strike="noStrike" baseline="0" dirty="0">
                <a:solidFill>
                  <a:srgbClr val="0D0D0D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Returns, </a:t>
            </a:r>
            <a:r>
              <a:rPr lang="en-US" altLang="ko-KR" sz="1800" b="0" i="0" u="none" strike="noStrike" baseline="0" dirty="0" err="1">
                <a:solidFill>
                  <a:srgbClr val="0D0D0D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Shopzilla</a:t>
            </a:r>
            <a:r>
              <a:rPr lang="en-US" altLang="ko-KR" sz="1800" b="0" i="0" u="none" strike="noStrike" baseline="0" dirty="0">
                <a:solidFill>
                  <a:srgbClr val="0D0D0D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Related, Payments related</a:t>
            </a:r>
            <a:r>
              <a:rPr lang="ko-KR" altLang="en-US" sz="1800" b="0" i="0" u="none" strike="noStrike" baseline="0" dirty="0">
                <a:solidFill>
                  <a:srgbClr val="0D0D0D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로 파악</a:t>
            </a:r>
            <a:endParaRPr lang="en-US" altLang="ko-KR" dirty="0">
              <a:solidFill>
                <a:srgbClr val="0D0D0D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sz="1800" b="0" i="0" u="none" strike="noStrike" baseline="0" dirty="0">
                <a:solidFill>
                  <a:srgbClr val="0D0D0D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만족도가 상대적으로 낮은 </a:t>
            </a:r>
            <a:r>
              <a:rPr lang="ko-KR" altLang="en-US" dirty="0">
                <a:solidFill>
                  <a:srgbClr val="0D0D0D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경향을 보이는 </a:t>
            </a:r>
            <a:r>
              <a:rPr lang="ko-KR" altLang="en-US" sz="1800" b="0" i="0" u="none" strike="noStrike" baseline="0" dirty="0">
                <a:solidFill>
                  <a:srgbClr val="0D0D0D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카테고리는</a:t>
            </a:r>
            <a:endParaRPr lang="en-US" altLang="ko-KR" sz="1800" b="0" i="0" u="none" strike="noStrike" baseline="0" dirty="0">
              <a:solidFill>
                <a:srgbClr val="0D0D0D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en-US" altLang="ko-KR" sz="1800" b="0" i="0" u="none" strike="noStrike" baseline="0" dirty="0">
                <a:solidFill>
                  <a:srgbClr val="0D0D0D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Order Related, Product Queries, Cancellation</a:t>
            </a:r>
            <a:r>
              <a:rPr lang="ko-KR" altLang="en-US" sz="1800" b="0" i="0" u="none" strike="noStrike" baseline="0" dirty="0">
                <a:solidFill>
                  <a:srgbClr val="0D0D0D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로 파악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16" name="Object 21">
            <a:extLst>
              <a:ext uri="{FF2B5EF4-FFF2-40B4-BE49-F238E27FC236}">
                <a16:creationId xmlns:a16="http://schemas.microsoft.com/office/drawing/2014/main" id="{209E8654-637D-9B78-9872-6B8C88FA2501}"/>
              </a:ext>
            </a:extLst>
          </p:cNvPr>
          <p:cNvSpPr txBox="1"/>
          <p:nvPr/>
        </p:nvSpPr>
        <p:spPr>
          <a:xfrm>
            <a:off x="3074634" y="8310146"/>
            <a:ext cx="412101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카테고리별 문의 개수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1" name="Object 21">
            <a:extLst>
              <a:ext uri="{FF2B5EF4-FFF2-40B4-BE49-F238E27FC236}">
                <a16:creationId xmlns:a16="http://schemas.microsoft.com/office/drawing/2014/main" id="{FEE83576-4B0E-C0A5-20DB-E2E6B568E391}"/>
              </a:ext>
            </a:extLst>
          </p:cNvPr>
          <p:cNvSpPr txBox="1"/>
          <p:nvPr/>
        </p:nvSpPr>
        <p:spPr>
          <a:xfrm>
            <a:off x="867203" y="8736568"/>
            <a:ext cx="812888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Returns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와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Order Related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에 문의가 몰려 있음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2989104-90E8-CAB3-C389-1878C8711C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9848" y="1615427"/>
            <a:ext cx="5281381" cy="316668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AE71CAF-0DC0-ACDE-75B0-6E8236E75F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4329" y="5600700"/>
            <a:ext cx="4512418" cy="2694663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BF1C9B20-7493-51FD-8BC7-C115460467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11394" y="3070638"/>
            <a:ext cx="6898511" cy="341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332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8571" y="1196850"/>
            <a:ext cx="17028571" cy="840952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469457" y="463498"/>
            <a:ext cx="5346801" cy="741376"/>
            <a:chOff x="6469457" y="463498"/>
            <a:chExt cx="5346801" cy="74137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463498"/>
              <a:ext cx="5346801" cy="74137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5992126" y="653917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근무 기간별 고객 만족도 분석</a:t>
            </a:r>
            <a:endParaRPr 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조 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522833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rgbClr val="010149"/>
                </a:solidFill>
                <a:latin typeface="Atomy Medium" pitchFamily="34" charset="0"/>
              </a:rPr>
              <a:t>7</a:t>
            </a:r>
            <a:endParaRPr lang="en-US" dirty="0"/>
          </a:p>
        </p:txBody>
      </p:sp>
      <p:grpSp>
        <p:nvGrpSpPr>
          <p:cNvPr id="2" name="그룹 1004">
            <a:extLst>
              <a:ext uri="{FF2B5EF4-FFF2-40B4-BE49-F238E27FC236}">
                <a16:creationId xmlns:a16="http://schemas.microsoft.com/office/drawing/2014/main" id="{665F116F-DEDC-7868-9225-03BA85ED26BA}"/>
              </a:ext>
            </a:extLst>
          </p:cNvPr>
          <p:cNvGrpSpPr/>
          <p:nvPr/>
        </p:nvGrpSpPr>
        <p:grpSpPr>
          <a:xfrm rot="16200000" flipV="1">
            <a:off x="5749768" y="5367524"/>
            <a:ext cx="6862376" cy="76200"/>
            <a:chOff x="2123607" y="6083347"/>
            <a:chExt cx="14038501" cy="14286"/>
          </a:xfrm>
        </p:grpSpPr>
        <p:pic>
          <p:nvPicPr>
            <p:cNvPr id="4" name="Object 11">
              <a:extLst>
                <a:ext uri="{FF2B5EF4-FFF2-40B4-BE49-F238E27FC236}">
                  <a16:creationId xmlns:a16="http://schemas.microsoft.com/office/drawing/2014/main" id="{3F6E7BCB-F182-33F4-0DF5-FD813C387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23607" y="6083347"/>
              <a:ext cx="14038501" cy="14286"/>
            </a:xfrm>
            <a:prstGeom prst="rect">
              <a:avLst/>
            </a:prstGeom>
          </p:spPr>
        </p:pic>
      </p:grpSp>
      <p:sp>
        <p:nvSpPr>
          <p:cNvPr id="20" name="Object 21">
            <a:extLst>
              <a:ext uri="{FF2B5EF4-FFF2-40B4-BE49-F238E27FC236}">
                <a16:creationId xmlns:a16="http://schemas.microsoft.com/office/drawing/2014/main" id="{CEA556BF-5977-D2E4-7E89-66F1014F842A}"/>
              </a:ext>
            </a:extLst>
          </p:cNvPr>
          <p:cNvSpPr txBox="1"/>
          <p:nvPr/>
        </p:nvSpPr>
        <p:spPr>
          <a:xfrm>
            <a:off x="3074634" y="4533900"/>
            <a:ext cx="412101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근무 기간별 평균 고객 만족도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54" name="Object 21">
            <a:extLst>
              <a:ext uri="{FF2B5EF4-FFF2-40B4-BE49-F238E27FC236}">
                <a16:creationId xmlns:a16="http://schemas.microsoft.com/office/drawing/2014/main" id="{A4FA201E-A711-88C1-1995-DF422C189BDF}"/>
              </a:ext>
            </a:extLst>
          </p:cNvPr>
          <p:cNvSpPr txBox="1"/>
          <p:nvPr/>
        </p:nvSpPr>
        <p:spPr>
          <a:xfrm>
            <a:off x="685800" y="4926568"/>
            <a:ext cx="843808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Job training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을 받는 에이전트의 만족도가 상대적으로 낮음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5" name="Object 21">
            <a:extLst>
              <a:ext uri="{FF2B5EF4-FFF2-40B4-BE49-F238E27FC236}">
                <a16:creationId xmlns:a16="http://schemas.microsoft.com/office/drawing/2014/main" id="{163210BF-6E46-A6E3-F44D-29A862BFD187}"/>
              </a:ext>
            </a:extLst>
          </p:cNvPr>
          <p:cNvSpPr txBox="1"/>
          <p:nvPr/>
        </p:nvSpPr>
        <p:spPr>
          <a:xfrm>
            <a:off x="9556933" y="6078714"/>
            <a:ext cx="786555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근무 기간에 따른 평균 고객 만족도와 응답 시간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6" name="Object 21">
            <a:extLst>
              <a:ext uri="{FF2B5EF4-FFF2-40B4-BE49-F238E27FC236}">
                <a16:creationId xmlns:a16="http://schemas.microsoft.com/office/drawing/2014/main" id="{209E8654-637D-9B78-9872-6B8C88FA2501}"/>
              </a:ext>
            </a:extLst>
          </p:cNvPr>
          <p:cNvSpPr txBox="1"/>
          <p:nvPr/>
        </p:nvSpPr>
        <p:spPr>
          <a:xfrm>
            <a:off x="371316" y="8005346"/>
            <a:ext cx="412101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근무 기간별 직원들 빈도 비율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1" name="Object 21">
            <a:extLst>
              <a:ext uri="{FF2B5EF4-FFF2-40B4-BE49-F238E27FC236}">
                <a16:creationId xmlns:a16="http://schemas.microsoft.com/office/drawing/2014/main" id="{FEE83576-4B0E-C0A5-20DB-E2E6B568E391}"/>
              </a:ext>
            </a:extLst>
          </p:cNvPr>
          <p:cNvSpPr txBox="1"/>
          <p:nvPr/>
        </p:nvSpPr>
        <p:spPr>
          <a:xfrm>
            <a:off x="877425" y="8563570"/>
            <a:ext cx="812888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근무 기간이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61~90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일인 에이전트의 빈도수는 낮지만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고객 만족도가 가장 높음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근무 기간이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90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일이 넘는 에이전트들은 전체 건수의 상당 부분을 담당하지만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</a:p>
          <a:p>
            <a:pPr algn="ctr"/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신입 에이전트들의 높은 순환율로 인해 지속적으로 교체됨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4AA160E-F05E-0516-4728-2CCBEA4B9F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9353" y="1405087"/>
            <a:ext cx="5051571" cy="316220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4D11619-9454-6A5F-0B52-5B75B90DD2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8481" y="5308477"/>
            <a:ext cx="3052047" cy="262617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AC04116-BE48-8CB0-CD84-AEDB450221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69156" y="5909437"/>
            <a:ext cx="4800601" cy="195453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2C67A12B-AF61-0724-8052-B5FBFA7D44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80354" y="2773373"/>
            <a:ext cx="2662177" cy="3246699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C7EC2C89-3EDA-FA18-3305-E1BDE55C5A3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489708" y="2773374"/>
            <a:ext cx="3032567" cy="3246699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062F5379-11E7-12CA-4B4E-54D8A6AD81C9}"/>
              </a:ext>
            </a:extLst>
          </p:cNvPr>
          <p:cNvSpPr/>
          <p:nvPr/>
        </p:nvSpPr>
        <p:spPr>
          <a:xfrm>
            <a:off x="1327202" y="5504083"/>
            <a:ext cx="377244" cy="351649"/>
          </a:xfrm>
          <a:prstGeom prst="rect">
            <a:avLst/>
          </a:prstGeom>
          <a:noFill/>
          <a:ln>
            <a:solidFill>
              <a:srgbClr val="0101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Object 21">
            <a:extLst>
              <a:ext uri="{FF2B5EF4-FFF2-40B4-BE49-F238E27FC236}">
                <a16:creationId xmlns:a16="http://schemas.microsoft.com/office/drawing/2014/main" id="{D31E4674-EC84-B337-3874-4C2189A4982F}"/>
              </a:ext>
            </a:extLst>
          </p:cNvPr>
          <p:cNvSpPr txBox="1"/>
          <p:nvPr/>
        </p:nvSpPr>
        <p:spPr>
          <a:xfrm>
            <a:off x="4260990" y="8010423"/>
            <a:ext cx="412101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근무 기간별 고객 만족도 비율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DE6E4F1-0C28-52C6-9132-AD6EDE400D31}"/>
              </a:ext>
            </a:extLst>
          </p:cNvPr>
          <p:cNvSpPr/>
          <p:nvPr/>
        </p:nvSpPr>
        <p:spPr>
          <a:xfrm>
            <a:off x="970677" y="7048500"/>
            <a:ext cx="377244" cy="351649"/>
          </a:xfrm>
          <a:prstGeom prst="rect">
            <a:avLst/>
          </a:prstGeom>
          <a:noFill/>
          <a:ln>
            <a:solidFill>
              <a:srgbClr val="0101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Object 21">
            <a:extLst>
              <a:ext uri="{FF2B5EF4-FFF2-40B4-BE49-F238E27FC236}">
                <a16:creationId xmlns:a16="http://schemas.microsoft.com/office/drawing/2014/main" id="{2D06983A-A10B-2805-4EF8-B9E0E5DCEB25}"/>
              </a:ext>
            </a:extLst>
          </p:cNvPr>
          <p:cNvSpPr txBox="1"/>
          <p:nvPr/>
        </p:nvSpPr>
        <p:spPr>
          <a:xfrm>
            <a:off x="9180956" y="6589574"/>
            <a:ext cx="8411293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근무 기간이 긴 에이전트들이 처리하는 문의의 응답 시간이 길게 나타남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-&gt; 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경력이 많은 에이전트들이 복잡하고 어려운 문제 맡고 있을 가능성 보임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Job training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을 받고 있는 에이전트들은 상대적으로 낮은 고객 만족도 점수를 받음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-&gt;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에이전트들이 장기간 근무할 수 있는 환경을 만들어 줘야 함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4773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8571" y="1196850"/>
            <a:ext cx="17028571" cy="8409524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469457" y="463498"/>
            <a:ext cx="5346801" cy="741376"/>
            <a:chOff x="6469457" y="463498"/>
            <a:chExt cx="5346801" cy="74137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469457" y="463498"/>
              <a:ext cx="5346801" cy="74137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5992126" y="653917"/>
            <a:ext cx="630146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rgbClr val="F4F4F4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고가 상품에 대한 고객 만족도 분석</a:t>
            </a:r>
            <a:endParaRPr 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9560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5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팀 </a:t>
            </a:r>
            <a:r>
              <a:rPr lang="en-US" altLang="ko-KR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2</a:t>
            </a:r>
            <a:r>
              <a:rPr lang="ko-KR" altLang="en-US" sz="1400" dirty="0">
                <a:solidFill>
                  <a:srgbClr val="010149"/>
                </a:solidFill>
                <a:latin typeface="Atomy Medium" pitchFamily="34" charset="0"/>
                <a:cs typeface="Atomy Medium" pitchFamily="34" charset="0"/>
              </a:rPr>
              <a:t>조 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12566479" y="478520"/>
            <a:ext cx="488332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rgbClr val="010149"/>
                </a:solidFill>
                <a:latin typeface="Atomy Medium" pitchFamily="34" charset="0"/>
              </a:rPr>
              <a:t>8</a:t>
            </a:r>
            <a:endParaRPr lang="en-US" dirty="0"/>
          </a:p>
        </p:txBody>
      </p:sp>
      <p:grpSp>
        <p:nvGrpSpPr>
          <p:cNvPr id="2" name="그룹 1004">
            <a:extLst>
              <a:ext uri="{FF2B5EF4-FFF2-40B4-BE49-F238E27FC236}">
                <a16:creationId xmlns:a16="http://schemas.microsoft.com/office/drawing/2014/main" id="{665F116F-DEDC-7868-9225-03BA85ED26BA}"/>
              </a:ext>
            </a:extLst>
          </p:cNvPr>
          <p:cNvGrpSpPr/>
          <p:nvPr/>
        </p:nvGrpSpPr>
        <p:grpSpPr>
          <a:xfrm rot="16200000" flipV="1">
            <a:off x="5749768" y="5367524"/>
            <a:ext cx="6862376" cy="76200"/>
            <a:chOff x="2123607" y="6083347"/>
            <a:chExt cx="14038501" cy="14286"/>
          </a:xfrm>
        </p:grpSpPr>
        <p:pic>
          <p:nvPicPr>
            <p:cNvPr id="4" name="Object 11">
              <a:extLst>
                <a:ext uri="{FF2B5EF4-FFF2-40B4-BE49-F238E27FC236}">
                  <a16:creationId xmlns:a16="http://schemas.microsoft.com/office/drawing/2014/main" id="{3F6E7BCB-F182-33F4-0DF5-FD813C387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23607" y="6083347"/>
              <a:ext cx="14038501" cy="14286"/>
            </a:xfrm>
            <a:prstGeom prst="rect">
              <a:avLst/>
            </a:prstGeom>
          </p:spPr>
        </p:pic>
      </p:grpSp>
      <p:sp>
        <p:nvSpPr>
          <p:cNvPr id="20" name="Object 21">
            <a:extLst>
              <a:ext uri="{FF2B5EF4-FFF2-40B4-BE49-F238E27FC236}">
                <a16:creationId xmlns:a16="http://schemas.microsoft.com/office/drawing/2014/main" id="{CEA556BF-5977-D2E4-7E89-66F1014F842A}"/>
              </a:ext>
            </a:extLst>
          </p:cNvPr>
          <p:cNvSpPr txBox="1"/>
          <p:nvPr/>
        </p:nvSpPr>
        <p:spPr>
          <a:xfrm>
            <a:off x="2985565" y="6568856"/>
            <a:ext cx="412101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가격대별 평균 고객 만족도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54" name="Object 21">
            <a:extLst>
              <a:ext uri="{FF2B5EF4-FFF2-40B4-BE49-F238E27FC236}">
                <a16:creationId xmlns:a16="http://schemas.microsoft.com/office/drawing/2014/main" id="{A4FA201E-A711-88C1-1995-DF422C189BDF}"/>
              </a:ext>
            </a:extLst>
          </p:cNvPr>
          <p:cNvSpPr txBox="1"/>
          <p:nvPr/>
        </p:nvSpPr>
        <p:spPr>
          <a:xfrm>
            <a:off x="672113" y="6992552"/>
            <a:ext cx="843808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상위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25%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가격대에 속하는 상품을 구매한 고객의 만족도가 낮음 </a:t>
            </a:r>
            <a:endParaRPr 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5" name="Object 21">
            <a:extLst>
              <a:ext uri="{FF2B5EF4-FFF2-40B4-BE49-F238E27FC236}">
                <a16:creationId xmlns:a16="http://schemas.microsoft.com/office/drawing/2014/main" id="{163210BF-6E46-A6E3-F44D-29A862BFD187}"/>
              </a:ext>
            </a:extLst>
          </p:cNvPr>
          <p:cNvSpPr txBox="1"/>
          <p:nvPr/>
        </p:nvSpPr>
        <p:spPr>
          <a:xfrm>
            <a:off x="9175295" y="6687019"/>
            <a:ext cx="844059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&lt;</a:t>
            </a:r>
            <a:r>
              <a:rPr lang="ko-KR" altLang="en-US" sz="1600" dirty="0" err="1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서브카테고리별</a:t>
            </a:r>
            <a:r>
              <a:rPr lang="ko-KR" altLang="en-US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빈도수 </a:t>
            </a:r>
            <a:r>
              <a:rPr lang="en-US" altLang="ko-KR" sz="160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top3</a:t>
            </a:r>
            <a:r>
              <a:rPr lang="en-US" altLang="ko-KR" sz="1600" b="0" i="0" u="none" strike="noStrike" baseline="0" dirty="0">
                <a:solidFill>
                  <a:srgbClr val="000000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&gt;</a:t>
            </a:r>
            <a:endParaRPr lang="en-US" sz="16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1" name="Object 21">
            <a:extLst>
              <a:ext uri="{FF2B5EF4-FFF2-40B4-BE49-F238E27FC236}">
                <a16:creationId xmlns:a16="http://schemas.microsoft.com/office/drawing/2014/main" id="{FEE83576-4B0E-C0A5-20DB-E2E6B568E391}"/>
              </a:ext>
            </a:extLst>
          </p:cNvPr>
          <p:cNvSpPr txBox="1"/>
          <p:nvPr/>
        </p:nvSpPr>
        <p:spPr>
          <a:xfrm>
            <a:off x="9264800" y="7122974"/>
            <a:ext cx="8351085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고</a:t>
            </a:r>
            <a:r>
              <a:rPr lang="ko-KR" altLang="en-US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가 상품에서는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Delayed, Reverse Pickup Enquiry, </a:t>
            </a:r>
          </a:p>
          <a:p>
            <a:pPr algn="ctr"/>
            <a:r>
              <a:rPr lang="en-US" altLang="ko-KR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Order status enquiry </a:t>
            </a:r>
            <a:r>
              <a:rPr lang="ko-KR" altLang="en-US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관련 문의가 많이 발생함</a:t>
            </a:r>
            <a:endParaRPr lang="en-US" altLang="ko-KR" sz="1800" b="0" i="0" u="none" strike="noStrike" baseline="0" dirty="0">
              <a:solidFill>
                <a:srgbClr val="000000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전체 상품에서는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Delayed, Reverse Pickup, Return request</a:t>
            </a:r>
          </a:p>
          <a:p>
            <a:pPr algn="ctr"/>
            <a:r>
              <a:rPr lang="ko-KR" altLang="en-US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관련 문의가 많이 발생함</a:t>
            </a:r>
            <a:endParaRPr lang="en-US" altLang="ko-KR" dirty="0">
              <a:solidFill>
                <a:srgbClr val="000000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고가 상품에서는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Return request </a:t>
            </a:r>
            <a:r>
              <a:rPr lang="ko-KR" altLang="en-US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대신</a:t>
            </a:r>
            <a:endParaRPr lang="en-US" altLang="ko-KR" sz="1800" b="0" i="0" u="none" strike="noStrike" baseline="0" dirty="0">
              <a:solidFill>
                <a:srgbClr val="000000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/>
            <a:r>
              <a:rPr lang="en-US" altLang="ko-KR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Order status enquiry </a:t>
            </a:r>
            <a:r>
              <a:rPr lang="ko-KR" altLang="en-US" sz="1800" b="0" i="0" u="none" strike="noStrike" baseline="0" dirty="0">
                <a:solidFill>
                  <a:srgbClr val="00000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가 새롭게 나타남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9B8D606-B8E7-BBBB-D688-AC373FF33A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9978" y="2575528"/>
            <a:ext cx="6431471" cy="382517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AA68D37-2728-D4EA-D015-D59CB8CCB5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26494" y="2247900"/>
            <a:ext cx="7205495" cy="435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365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1188</Words>
  <Application>Microsoft Office PowerPoint</Application>
  <PresentationFormat>사용자 지정</PresentationFormat>
  <Paragraphs>198</Paragraphs>
  <Slides>13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Arial</vt:lpstr>
      <vt:lpstr>Calibri</vt:lpstr>
      <vt:lpstr>나눔고딕OTF</vt:lpstr>
      <vt:lpstr>나눔스퀘어OTF Bold</vt:lpstr>
      <vt:lpstr>맑은 고딕</vt:lpstr>
      <vt:lpstr>나눔스퀘어OTF ExtraBold</vt:lpstr>
      <vt:lpstr>Atomy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유정 강</cp:lastModifiedBy>
  <cp:revision>33</cp:revision>
  <dcterms:created xsi:type="dcterms:W3CDTF">2024-04-15T14:45:56Z</dcterms:created>
  <dcterms:modified xsi:type="dcterms:W3CDTF">2024-04-17T04:20:15Z</dcterms:modified>
</cp:coreProperties>
</file>